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1"/>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1"/>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1"/>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1"/>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1"/>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1"/>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1"/>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1"/>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2" name="Google Shape;14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12"/>
          <p:cNvGrpSpPr/>
          <p:nvPr/>
        </p:nvGrpSpPr>
        <p:grpSpPr>
          <a:xfrm>
            <a:off x="0" y="381001"/>
            <a:ext cx="1037850" cy="1016288"/>
            <a:chOff x="0" y="381001"/>
            <a:chExt cx="1037850" cy="1016288"/>
          </a:xfrm>
        </p:grpSpPr>
        <p:sp>
          <p:nvSpPr>
            <p:cNvPr id="153" name="Google Shape;153;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 name="Google Shape;155;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6" name="Google Shape;156;p12"/>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7" name="Google Shape;157;p12"/>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8" name="Google Shape;15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sp>
        <p:nvSpPr>
          <p:cNvPr id="160" name="Google Shape;160;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3">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3">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3">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13"/>
          <p:cNvGrpSpPr/>
          <p:nvPr/>
        </p:nvGrpSpPr>
        <p:grpSpPr>
          <a:xfrm>
            <a:off x="4406400" y="0"/>
            <a:ext cx="4737600" cy="5143500"/>
            <a:chOff x="4406400" y="0"/>
            <a:chExt cx="4737600" cy="5143500"/>
          </a:xfrm>
        </p:grpSpPr>
        <p:sp>
          <p:nvSpPr>
            <p:cNvPr id="165" name="Google Shape;165;p13"/>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3"/>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3"/>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3"/>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3"/>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3"/>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3"/>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3"/>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3"/>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3"/>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3"/>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3"/>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13"/>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4" name="Google Shape;1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grpSp>
        <p:nvGrpSpPr>
          <p:cNvPr id="186" name="Google Shape;186;p14"/>
          <p:cNvGrpSpPr/>
          <p:nvPr/>
        </p:nvGrpSpPr>
        <p:grpSpPr>
          <a:xfrm>
            <a:off x="0" y="4128572"/>
            <a:ext cx="698925" cy="684657"/>
            <a:chOff x="0" y="3785672"/>
            <a:chExt cx="698925" cy="684657"/>
          </a:xfrm>
        </p:grpSpPr>
        <p:sp>
          <p:nvSpPr>
            <p:cNvPr id="187" name="Google Shape;187;p14"/>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0" name="Google Shape;19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 name="Shape 195"/>
        <p:cNvGrpSpPr/>
        <p:nvPr/>
      </p:nvGrpSpPr>
      <p:grpSpPr>
        <a:xfrm>
          <a:off x="0" y="0"/>
          <a:ext cx="0" cy="0"/>
          <a:chOff x="0" y="0"/>
          <a:chExt cx="0" cy="0"/>
        </a:xfrm>
      </p:grpSpPr>
      <p:grpSp>
        <p:nvGrpSpPr>
          <p:cNvPr id="196" name="Google Shape;196;p15"/>
          <p:cNvGrpSpPr/>
          <p:nvPr/>
        </p:nvGrpSpPr>
        <p:grpSpPr>
          <a:xfrm>
            <a:off x="4406400" y="0"/>
            <a:ext cx="4737600" cy="5143065"/>
            <a:chOff x="4406400" y="0"/>
            <a:chExt cx="4737600" cy="5143065"/>
          </a:xfrm>
        </p:grpSpPr>
        <p:sp>
          <p:nvSpPr>
            <p:cNvPr id="197" name="Google Shape;197;p15"/>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1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1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 name="Shape 222"/>
        <p:cNvGrpSpPr/>
        <p:nvPr/>
      </p:nvGrpSpPr>
      <p:grpSpPr>
        <a:xfrm>
          <a:off x="0" y="0"/>
          <a:ext cx="0" cy="0"/>
          <a:chOff x="0" y="0"/>
          <a:chExt cx="0" cy="0"/>
        </a:xfrm>
      </p:grpSpPr>
      <p:sp>
        <p:nvSpPr>
          <p:cNvPr id="223" name="Google Shape;22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50" name="Shape 50"/>
        <p:cNvGrpSpPr/>
        <p:nvPr/>
      </p:nvGrpSpPr>
      <p:grpSpPr>
        <a:xfrm>
          <a:off x="0" y="0"/>
          <a:ext cx="0" cy="0"/>
          <a:chOff x="0" y="0"/>
          <a:chExt cx="0" cy="0"/>
        </a:xfrm>
      </p:grpSpPr>
      <p:pic>
        <p:nvPicPr>
          <p:cNvPr descr="offset_comp_343059.jpg" id="51" name="Google Shape;51;p5"/>
          <p:cNvPicPr preferRelativeResize="0"/>
          <p:nvPr/>
        </p:nvPicPr>
        <p:blipFill rotWithShape="1">
          <a:blip r:embed="rId2">
            <a:alphaModFix amt="80000"/>
          </a:blip>
          <a:srcRect b="25869" l="30474" r="30474" t="11954"/>
          <a:stretch/>
        </p:blipFill>
        <p:spPr>
          <a:xfrm rot="-5400000">
            <a:off x="113630" y="-105700"/>
            <a:ext cx="5142300" cy="5364300"/>
          </a:xfrm>
          <a:prstGeom prst="diagStripe">
            <a:avLst>
              <a:gd fmla="val 50343" name="adj"/>
            </a:avLst>
          </a:prstGeom>
          <a:noFill/>
          <a:ln>
            <a:noFill/>
          </a:ln>
        </p:spPr>
      </p:pic>
      <p:sp>
        <p:nvSpPr>
          <p:cNvPr id="52" name="Google Shape;52;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54" name="Google Shape;5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5" name="Google Shape;55;p5">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a:hlinkClick action="ppaction://hlinksldjump" r:id="rId4"/>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a:hlinkClick action="ppaction://hlinksldjump" r:id="rId5"/>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a:hlinkClick action="ppaction://hlinksldjump" r:id="rId6"/>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5"/>
          <p:cNvGrpSpPr/>
          <p:nvPr/>
        </p:nvGrpSpPr>
        <p:grpSpPr>
          <a:xfrm>
            <a:off x="0" y="381001"/>
            <a:ext cx="1037850" cy="1016288"/>
            <a:chOff x="0" y="381001"/>
            <a:chExt cx="1037850" cy="1016288"/>
          </a:xfrm>
        </p:grpSpPr>
        <p:sp>
          <p:nvSpPr>
            <p:cNvPr id="60" name="Google Shape;6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6"/>
          <p:cNvGrpSpPr/>
          <p:nvPr/>
        </p:nvGrpSpPr>
        <p:grpSpPr>
          <a:xfrm>
            <a:off x="0" y="381001"/>
            <a:ext cx="1037850" cy="1016288"/>
            <a:chOff x="0" y="381001"/>
            <a:chExt cx="1037850" cy="1016288"/>
          </a:xfrm>
        </p:grpSpPr>
        <p:sp>
          <p:nvSpPr>
            <p:cNvPr id="68" name="Google Shape;6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6"/>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 name="Google Shape;78;p7"/>
          <p:cNvGrpSpPr/>
          <p:nvPr/>
        </p:nvGrpSpPr>
        <p:grpSpPr>
          <a:xfrm>
            <a:off x="0" y="381001"/>
            <a:ext cx="1037850" cy="1016288"/>
            <a:chOff x="0" y="381001"/>
            <a:chExt cx="1037850" cy="1016288"/>
          </a:xfrm>
        </p:grpSpPr>
        <p:sp>
          <p:nvSpPr>
            <p:cNvPr id="79" name="Google Shape;79;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7"/>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2" name="Google Shape;82;p7"/>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83" name="Google Shape;83;p7"/>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4" name="Google Shape;8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85" name="Shape 85"/>
        <p:cNvGrpSpPr/>
        <p:nvPr/>
      </p:nvGrpSpPr>
      <p:grpSpPr>
        <a:xfrm>
          <a:off x="0" y="0"/>
          <a:ext cx="0" cy="0"/>
          <a:chOff x="0" y="0"/>
          <a:chExt cx="0" cy="0"/>
        </a:xfrm>
      </p:grpSpPr>
      <p:sp>
        <p:nvSpPr>
          <p:cNvPr id="86" name="Google Shape;86;p8"/>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89" name="Google Shape;89;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8"/>
          <p:cNvGrpSpPr/>
          <p:nvPr/>
        </p:nvGrpSpPr>
        <p:grpSpPr>
          <a:xfrm>
            <a:off x="0" y="381001"/>
            <a:ext cx="1037850" cy="1016288"/>
            <a:chOff x="0" y="381001"/>
            <a:chExt cx="1037850" cy="1016288"/>
          </a:xfrm>
        </p:grpSpPr>
        <p:sp>
          <p:nvSpPr>
            <p:cNvPr id="94" name="Google Shape;94;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98" name="Shape 98"/>
        <p:cNvGrpSpPr/>
        <p:nvPr/>
      </p:nvGrpSpPr>
      <p:grpSpPr>
        <a:xfrm>
          <a:off x="0" y="0"/>
          <a:ext cx="0" cy="0"/>
          <a:chOff x="0" y="0"/>
          <a:chExt cx="0" cy="0"/>
        </a:xfrm>
      </p:grpSpPr>
      <p:sp>
        <p:nvSpPr>
          <p:cNvPr id="99" name="Google Shape;99;p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0" name="Google Shape;100;p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9">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9"/>
          <p:cNvGrpSpPr/>
          <p:nvPr/>
        </p:nvGrpSpPr>
        <p:grpSpPr>
          <a:xfrm>
            <a:off x="0" y="381001"/>
            <a:ext cx="1037850" cy="1016288"/>
            <a:chOff x="0" y="381001"/>
            <a:chExt cx="1037850" cy="1016288"/>
          </a:xfrm>
        </p:grpSpPr>
        <p:sp>
          <p:nvSpPr>
            <p:cNvPr id="106" name="Google Shape;106;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 name="Google Shape;108;p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09" name="Google Shape;10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0">
            <a:hlinkClick action="ppaction://hlinksldjump" r:id="rId3"/>
          </p:cNvPr>
          <p:cNvSpPr/>
          <p:nvPr/>
        </p:nvSpPr>
        <p:spPr>
          <a:xfrm>
            <a:off x="212050" y="221751"/>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0">
            <a:hlinkClick action="ppaction://hlinksldjump" r:id="rId4"/>
          </p:cNvPr>
          <p:cNvSpPr/>
          <p:nvPr/>
        </p:nvSpPr>
        <p:spPr>
          <a:xfrm>
            <a:off x="212050" y="284225"/>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0">
            <a:hlinkClick action="ppaction://hlinksldjump" r:id="rId5"/>
          </p:cNvPr>
          <p:cNvSpPr/>
          <p:nvPr/>
        </p:nvSpPr>
        <p:spPr>
          <a:xfrm>
            <a:off x="212050" y="346699"/>
            <a:ext cx="219600" cy="18900"/>
          </a:xfrm>
          <a:prstGeom prst="rect">
            <a:avLst/>
          </a:prstGeom>
          <a:solidFill>
            <a:srgbClr val="55688B">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 name="Google Shape;116;p10"/>
          <p:cNvGrpSpPr/>
          <p:nvPr/>
        </p:nvGrpSpPr>
        <p:grpSpPr>
          <a:xfrm>
            <a:off x="0" y="381001"/>
            <a:ext cx="1037850" cy="1016288"/>
            <a:chOff x="0" y="381001"/>
            <a:chExt cx="1037850" cy="1016288"/>
          </a:xfrm>
        </p:grpSpPr>
        <p:sp>
          <p:nvSpPr>
            <p:cNvPr id="117" name="Google Shape;117;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Arial"/>
              <a:buChar char="●"/>
              <a:defRPr b="0" i="0" sz="1300" u="none" cap="none" strike="noStrike">
                <a:solidFill>
                  <a:schemeClr val="lt1"/>
                </a:solidFill>
                <a:latin typeface="Arial"/>
                <a:ea typeface="Arial"/>
                <a:cs typeface="Arial"/>
                <a:sym typeface="Arial"/>
              </a:defRPr>
            </a:lvl1pPr>
            <a:lvl2pPr indent="-298450" lvl="1" marL="9144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2pPr>
            <a:lvl3pPr indent="-298450" lvl="2" marL="13716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3pPr>
            <a:lvl4pPr indent="-298450" lvl="3" marL="18288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4pPr>
            <a:lvl5pPr indent="-298450" lvl="4" marL="22860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5pPr>
            <a:lvl6pPr indent="-298450" lvl="5" marL="27432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6pPr>
            <a:lvl7pPr indent="-298450" lvl="6" marL="32004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7pPr>
            <a:lvl8pPr indent="-298450" lvl="7" marL="3657600" marR="0" rtl="0" algn="l">
              <a:lnSpc>
                <a:spcPct val="115000"/>
              </a:lnSpc>
              <a:spcBef>
                <a:spcPts val="1600"/>
              </a:spcBef>
              <a:spcAft>
                <a:spcPts val="0"/>
              </a:spcAft>
              <a:buClr>
                <a:schemeClr val="lt1"/>
              </a:buClr>
              <a:buSzPts val="1100"/>
              <a:buFont typeface="Arial"/>
              <a:buChar char="○"/>
              <a:defRPr b="0" i="0" sz="1100" u="none" cap="none" strike="noStrike">
                <a:solidFill>
                  <a:schemeClr val="lt1"/>
                </a:solidFill>
                <a:latin typeface="Arial"/>
                <a:ea typeface="Arial"/>
                <a:cs typeface="Arial"/>
                <a:sym typeface="Arial"/>
              </a:defRPr>
            </a:lvl8pPr>
            <a:lvl9pPr indent="-298450" lvl="8" marL="4114800" marR="0" rtl="0" algn="l">
              <a:lnSpc>
                <a:spcPct val="115000"/>
              </a:lnSpc>
              <a:spcBef>
                <a:spcPts val="1600"/>
              </a:spcBef>
              <a:spcAft>
                <a:spcPts val="1600"/>
              </a:spcAft>
              <a:buClr>
                <a:schemeClr val="lt1"/>
              </a:buClr>
              <a:buSzPts val="1100"/>
              <a:buFont typeface="Arial"/>
              <a:buChar char="■"/>
              <a:defRPr b="0" i="0" sz="1100" u="none" cap="none" strike="noStrike">
                <a:solidFill>
                  <a:schemeClr val="lt1"/>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en.wikipedia.org/wiki/Logistic_regression"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2.jpg"/><Relationship Id="rId5" Type="http://schemas.openxmlformats.org/officeDocument/2006/relationships/image" Target="../media/image17.jpg"/><Relationship Id="rId6" Type="http://schemas.openxmlformats.org/officeDocument/2006/relationships/image" Target="../media/image20.jpg"/><Relationship Id="rId7"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914625" y="1528500"/>
            <a:ext cx="6011700" cy="208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sz="3300"/>
              <a:t>Heart Disease Prediction </a:t>
            </a:r>
            <a:endParaRPr sz="3300"/>
          </a:p>
        </p:txBody>
      </p:sp>
      <p:sp>
        <p:nvSpPr>
          <p:cNvPr id="229" name="Google Shape;229;p17"/>
          <p:cNvSpPr txBox="1"/>
          <p:nvPr>
            <p:ph idx="1" type="subTitle"/>
          </p:nvPr>
        </p:nvSpPr>
        <p:spPr>
          <a:xfrm>
            <a:off x="6333125" y="3171825"/>
            <a:ext cx="2593200" cy="183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t/>
            </a:r>
            <a:endParaRPr/>
          </a:p>
          <a:p>
            <a:pPr indent="0" lvl="0" marL="0" rtl="0" algn="l">
              <a:lnSpc>
                <a:spcPct val="115000"/>
              </a:lnSpc>
              <a:spcBef>
                <a:spcPts val="1600"/>
              </a:spcBef>
              <a:spcAft>
                <a:spcPts val="0"/>
              </a:spcAft>
              <a:buSzPts val="1300"/>
              <a:buNone/>
            </a:pPr>
            <a:r>
              <a:t/>
            </a:r>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6"/>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t/>
            </a:r>
            <a:endParaRPr b="0" i="0" sz="1000" u="none" cap="none" strike="noStrike">
              <a:solidFill>
                <a:srgbClr val="D9D9D9"/>
              </a:solidFill>
              <a:latin typeface="Arial"/>
              <a:ea typeface="Arial"/>
              <a:cs typeface="Arial"/>
              <a:sym typeface="Arial"/>
            </a:endParaRPr>
          </a:p>
        </p:txBody>
      </p:sp>
      <p:sp>
        <p:nvSpPr>
          <p:cNvPr id="317" name="Google Shape;317;p26"/>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6"/>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t/>
            </a:r>
            <a:endParaRPr b="0" i="0" sz="1000" u="none" cap="none" strike="noStrike">
              <a:solidFill>
                <a:srgbClr val="D9D9D9"/>
              </a:solidFill>
              <a:latin typeface="Arial"/>
              <a:ea typeface="Arial"/>
              <a:cs typeface="Arial"/>
              <a:sym typeface="Arial"/>
            </a:endParaRPr>
          </a:p>
        </p:txBody>
      </p:sp>
      <p:sp>
        <p:nvSpPr>
          <p:cNvPr id="319" name="Google Shape;319;p26"/>
          <p:cNvSpPr txBox="1"/>
          <p:nvPr/>
        </p:nvSpPr>
        <p:spPr>
          <a:xfrm>
            <a:off x="5404069" y="1907325"/>
            <a:ext cx="29985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400" u="none" cap="none" strike="noStrike">
                <a:solidFill>
                  <a:srgbClr val="FFFFFE"/>
                </a:solidFill>
                <a:latin typeface="Arial"/>
                <a:ea typeface="Arial"/>
                <a:cs typeface="Arial"/>
                <a:sym typeface="Arial"/>
              </a:rPr>
              <a:t>Target 0 →  Non-heart disease</a:t>
            </a:r>
            <a:endParaRPr b="0" i="0" sz="1400" u="none" cap="none" strike="noStrike">
              <a:solidFill>
                <a:srgbClr val="FFFFFE"/>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GB" sz="1400" u="none" cap="none" strike="noStrike">
                <a:solidFill>
                  <a:srgbClr val="FFFFFE"/>
                </a:solidFill>
                <a:latin typeface="Arial"/>
                <a:ea typeface="Arial"/>
                <a:cs typeface="Arial"/>
                <a:sym typeface="Arial"/>
              </a:rPr>
              <a:t>Target 1 →  Heart disease</a:t>
            </a:r>
            <a:endParaRPr b="0" i="0" sz="1400" u="none" cap="none" strike="noStrike">
              <a:solidFill>
                <a:srgbClr val="FFFFFE"/>
              </a:solidFill>
              <a:latin typeface="Arial"/>
              <a:ea typeface="Arial"/>
              <a:cs typeface="Arial"/>
              <a:sym typeface="Arial"/>
            </a:endParaRPr>
          </a:p>
        </p:txBody>
      </p:sp>
      <p:sp>
        <p:nvSpPr>
          <p:cNvPr id="320" name="Google Shape;320;p26"/>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t/>
            </a:r>
            <a:endParaRPr b="0" i="0" sz="1000" u="none" cap="none" strike="noStrike">
              <a:solidFill>
                <a:srgbClr val="D9D9D9"/>
              </a:solidFill>
              <a:latin typeface="Arial"/>
              <a:ea typeface="Arial"/>
              <a:cs typeface="Arial"/>
              <a:sym typeface="Arial"/>
            </a:endParaRPr>
          </a:p>
        </p:txBody>
      </p:sp>
      <p:sp>
        <p:nvSpPr>
          <p:cNvPr id="321" name="Google Shape;321;p2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6"/>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t/>
            </a:r>
            <a:endParaRPr b="0" i="0" sz="1000" u="none" cap="none" strike="noStrike">
              <a:solidFill>
                <a:srgbClr val="D9D9D9"/>
              </a:solidFill>
              <a:latin typeface="Arial"/>
              <a:ea typeface="Arial"/>
              <a:cs typeface="Arial"/>
              <a:sym typeface="Arial"/>
            </a:endParaRPr>
          </a:p>
        </p:txBody>
      </p:sp>
      <p:sp>
        <p:nvSpPr>
          <p:cNvPr id="323" name="Google Shape;323;p2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FFFF"/>
              </a:solidFill>
              <a:latin typeface="Arial"/>
              <a:ea typeface="Arial"/>
              <a:cs typeface="Arial"/>
              <a:sym typeface="Arial"/>
            </a:endParaRPr>
          </a:p>
        </p:txBody>
      </p:sp>
      <p:pic>
        <p:nvPicPr>
          <p:cNvPr id="324" name="Google Shape;324;p26"/>
          <p:cNvPicPr preferRelativeResize="0"/>
          <p:nvPr/>
        </p:nvPicPr>
        <p:blipFill rotWithShape="1">
          <a:blip r:embed="rId3">
            <a:alphaModFix/>
          </a:blip>
          <a:srcRect b="0" l="0" r="0" t="0"/>
          <a:stretch/>
        </p:blipFill>
        <p:spPr>
          <a:xfrm>
            <a:off x="185900" y="297450"/>
            <a:ext cx="4511425" cy="4573375"/>
          </a:xfrm>
          <a:prstGeom prst="rect">
            <a:avLst/>
          </a:prstGeom>
          <a:noFill/>
          <a:ln>
            <a:noFill/>
          </a:ln>
        </p:spPr>
      </p:pic>
      <p:sp>
        <p:nvSpPr>
          <p:cNvPr id="325" name="Google Shape;325;p26"/>
          <p:cNvSpPr txBox="1"/>
          <p:nvPr/>
        </p:nvSpPr>
        <p:spPr>
          <a:xfrm>
            <a:off x="5501100" y="2763850"/>
            <a:ext cx="2763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You can see that about 54.5% of people suffer from heart disease or there is a chance for heart disease to occur and about 45.5% people don’t have heart disease or its symptoms.</a:t>
            </a:r>
            <a:endParaRPr b="0" i="0" sz="1400" u="none" cap="none" strike="noStrike">
              <a:solidFill>
                <a:schemeClr val="lt1"/>
              </a:solidFill>
              <a:latin typeface="Arial"/>
              <a:ea typeface="Arial"/>
              <a:cs typeface="Arial"/>
              <a:sym typeface="Arial"/>
            </a:endParaRPr>
          </a:p>
        </p:txBody>
      </p:sp>
      <p:sp>
        <p:nvSpPr>
          <p:cNvPr id="326" name="Google Shape;326;p26"/>
          <p:cNvSpPr txBox="1"/>
          <p:nvPr/>
        </p:nvSpPr>
        <p:spPr>
          <a:xfrm>
            <a:off x="5069125" y="694075"/>
            <a:ext cx="36438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sng" cap="none" strike="noStrike">
                <a:solidFill>
                  <a:srgbClr val="F1C232"/>
                </a:solidFill>
                <a:latin typeface="Arial"/>
                <a:ea typeface="Arial"/>
                <a:cs typeface="Arial"/>
                <a:sym typeface="Arial"/>
              </a:rPr>
              <a:t>Pie chart of percentage of people having heart disease and not having heart disease</a:t>
            </a:r>
            <a:endParaRPr b="0" i="0" sz="1600" u="sng" cap="none" strike="noStrike">
              <a:solidFill>
                <a:srgbClr val="F1C23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type="title"/>
          </p:nvPr>
        </p:nvSpPr>
        <p:spPr>
          <a:xfrm>
            <a:off x="6345300" y="393750"/>
            <a:ext cx="1991100" cy="54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p:txBody>
      </p:sp>
      <p:sp>
        <p:nvSpPr>
          <p:cNvPr id="332" name="Google Shape;332;p27"/>
          <p:cNvSpPr txBox="1"/>
          <p:nvPr>
            <p:ph idx="1" type="subTitle"/>
          </p:nvPr>
        </p:nvSpPr>
        <p:spPr>
          <a:xfrm>
            <a:off x="6556425" y="934650"/>
            <a:ext cx="14916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
        <p:nvSpPr>
          <p:cNvPr id="333" name="Google Shape;333;p27"/>
          <p:cNvSpPr txBox="1"/>
          <p:nvPr>
            <p:ph idx="2" type="body"/>
          </p:nvPr>
        </p:nvSpPr>
        <p:spPr>
          <a:xfrm>
            <a:off x="161125" y="2571750"/>
            <a:ext cx="1991100" cy="20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In females, we can see that having heart disease are more than not having heart disease.</a:t>
            </a:r>
            <a:endParaRPr/>
          </a:p>
          <a:p>
            <a:pPr indent="0" lvl="0" marL="0" rtl="0" algn="l">
              <a:lnSpc>
                <a:spcPct val="115000"/>
              </a:lnSpc>
              <a:spcBef>
                <a:spcPts val="1600"/>
              </a:spcBef>
              <a:spcAft>
                <a:spcPts val="1600"/>
              </a:spcAft>
              <a:buSzPts val="1300"/>
              <a:buNone/>
            </a:pPr>
            <a:r>
              <a:rPr lang="en-GB"/>
              <a:t>In males, we can see that having heart disease is less than not having heart disease.</a:t>
            </a:r>
            <a:endParaRPr/>
          </a:p>
        </p:txBody>
      </p:sp>
      <p:pic>
        <p:nvPicPr>
          <p:cNvPr id="334" name="Google Shape;334;p27"/>
          <p:cNvPicPr preferRelativeResize="0"/>
          <p:nvPr/>
        </p:nvPicPr>
        <p:blipFill rotWithShape="1">
          <a:blip r:embed="rId3">
            <a:alphaModFix/>
          </a:blip>
          <a:srcRect b="0" l="0" r="0" t="0"/>
          <a:stretch/>
        </p:blipFill>
        <p:spPr>
          <a:xfrm>
            <a:off x="2152225" y="136325"/>
            <a:ext cx="6895374" cy="4833650"/>
          </a:xfrm>
          <a:prstGeom prst="rect">
            <a:avLst/>
          </a:prstGeom>
          <a:noFill/>
          <a:ln>
            <a:noFill/>
          </a:ln>
        </p:spPr>
      </p:pic>
      <p:sp>
        <p:nvSpPr>
          <p:cNvPr id="335" name="Google Shape;335;p27"/>
          <p:cNvSpPr txBox="1"/>
          <p:nvPr/>
        </p:nvSpPr>
        <p:spPr>
          <a:xfrm>
            <a:off x="198300" y="1372350"/>
            <a:ext cx="1561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GB" sz="1700" u="sng" cap="none" strike="noStrike">
                <a:solidFill>
                  <a:srgbClr val="F1C232"/>
                </a:solidFill>
                <a:latin typeface="Arial"/>
                <a:ea typeface="Arial"/>
                <a:cs typeface="Arial"/>
                <a:sym typeface="Arial"/>
              </a:rPr>
              <a:t>Graph between Sex and target</a:t>
            </a:r>
            <a:endParaRPr b="0" i="0" sz="1700" u="sng" cap="none" strike="noStrike">
              <a:solidFill>
                <a:srgbClr val="F1C23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sp>
        <p:nvSpPr>
          <p:cNvPr id="341" name="Google Shape;341;p28"/>
          <p:cNvSpPr txBox="1"/>
          <p:nvPr>
            <p:ph idx="1" type="body"/>
          </p:nvPr>
        </p:nvSpPr>
        <p:spPr>
          <a:xfrm>
            <a:off x="4875625" y="1275300"/>
            <a:ext cx="4104000" cy="332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GB" sz="1500"/>
              <a:t>From the results we obtained, we note that the disease begins to spread at high rates at the age of 33 years and then intensifies in prevalence between approximately 43 to 46 years, and then continues to spread to reach the largest number of infections between approximately 50 to 58 years, and then begins to decline Gradually.</a:t>
            </a:r>
            <a:endParaRPr sz="1500"/>
          </a:p>
          <a:p>
            <a:pPr indent="0" lvl="0" marL="0" rtl="0" algn="l">
              <a:lnSpc>
                <a:spcPct val="115000"/>
              </a:lnSpc>
              <a:spcBef>
                <a:spcPts val="1600"/>
              </a:spcBef>
              <a:spcAft>
                <a:spcPts val="1600"/>
              </a:spcAft>
              <a:buSzPts val="1100"/>
              <a:buNone/>
            </a:pPr>
            <a:r>
              <a:t/>
            </a:r>
            <a:endParaRPr/>
          </a:p>
        </p:txBody>
      </p:sp>
      <p:grpSp>
        <p:nvGrpSpPr>
          <p:cNvPr id="342" name="Google Shape;342;p28"/>
          <p:cNvGrpSpPr/>
          <p:nvPr/>
        </p:nvGrpSpPr>
        <p:grpSpPr>
          <a:xfrm>
            <a:off x="103929" y="1216755"/>
            <a:ext cx="4468073" cy="3213506"/>
            <a:chOff x="3306198" y="1674645"/>
            <a:chExt cx="3707944" cy="2654693"/>
          </a:xfrm>
        </p:grpSpPr>
        <p:sp>
          <p:nvSpPr>
            <p:cNvPr id="343" name="Google Shape;343;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8"/>
            <p:cNvSpPr/>
            <p:nvPr/>
          </p:nvSpPr>
          <p:spPr>
            <a:xfrm>
              <a:off x="3306198" y="1763033"/>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1" name="Google Shape;351;p28"/>
          <p:cNvPicPr preferRelativeResize="0"/>
          <p:nvPr/>
        </p:nvPicPr>
        <p:blipFill>
          <a:blip r:embed="rId3">
            <a:alphaModFix/>
          </a:blip>
          <a:stretch>
            <a:fillRect/>
          </a:stretch>
        </p:blipFill>
        <p:spPr>
          <a:xfrm>
            <a:off x="103925" y="1350175"/>
            <a:ext cx="4150176" cy="238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idx="2" type="title"/>
          </p:nvPr>
        </p:nvSpPr>
        <p:spPr>
          <a:xfrm>
            <a:off x="1051025" y="470200"/>
            <a:ext cx="3621000" cy="483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1100"/>
              </a:spcBef>
              <a:spcAft>
                <a:spcPts val="0"/>
              </a:spcAft>
              <a:buNone/>
            </a:pPr>
            <a:r>
              <a:rPr b="1" lang="en-GB" sz="2000">
                <a:highlight>
                  <a:srgbClr val="1B212C"/>
                </a:highlight>
                <a:latin typeface="Roboto"/>
                <a:ea typeface="Roboto"/>
                <a:cs typeface="Roboto"/>
                <a:sym typeface="Roboto"/>
              </a:rPr>
              <a:t>Model training and prediction</a:t>
            </a:r>
            <a:r>
              <a:rPr b="1" lang="en-GB" sz="2000">
                <a:solidFill>
                  <a:srgbClr val="333333"/>
                </a:solidFill>
                <a:highlight>
                  <a:srgbClr val="FFFFFF"/>
                </a:highlight>
                <a:latin typeface="Roboto"/>
                <a:ea typeface="Roboto"/>
                <a:cs typeface="Roboto"/>
                <a:sym typeface="Roboto"/>
              </a:rPr>
              <a:t> </a:t>
            </a:r>
            <a:endParaRPr b="1" sz="2000">
              <a:solidFill>
                <a:srgbClr val="000000"/>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SzPts val="1000"/>
              <a:buNone/>
            </a:pPr>
            <a:r>
              <a:t/>
            </a:r>
            <a:endParaRPr sz="1600"/>
          </a:p>
        </p:txBody>
      </p:sp>
      <p:sp>
        <p:nvSpPr>
          <p:cNvPr id="357" name="Google Shape;357;p29"/>
          <p:cNvSpPr txBox="1"/>
          <p:nvPr>
            <p:ph type="title"/>
          </p:nvPr>
        </p:nvSpPr>
        <p:spPr>
          <a:xfrm>
            <a:off x="434700" y="1924850"/>
            <a:ext cx="3300600" cy="1797300"/>
          </a:xfrm>
          <a:prstGeom prst="rect">
            <a:avLst/>
          </a:prstGeom>
          <a:noFill/>
          <a:ln>
            <a:noFill/>
          </a:ln>
        </p:spPr>
        <p:txBody>
          <a:bodyPr anchorCtr="0" anchor="t" bIns="91425" lIns="91425" spcFirstLastPara="1" rIns="91425" wrap="square" tIns="91425">
            <a:noAutofit/>
          </a:bodyPr>
          <a:lstStyle/>
          <a:p>
            <a:pPr indent="0" lvl="0" marL="0" rtl="0" algn="l">
              <a:lnSpc>
                <a:spcPct val="117391"/>
              </a:lnSpc>
              <a:spcBef>
                <a:spcPts val="4500"/>
              </a:spcBef>
              <a:spcAft>
                <a:spcPts val="0"/>
              </a:spcAft>
              <a:buNone/>
            </a:pPr>
            <a:r>
              <a:rPr b="1" lang="en-GB" sz="2250">
                <a:highlight>
                  <a:srgbClr val="292929"/>
                </a:highlight>
              </a:rPr>
              <a:t>LOGISTIC REGRESSION MODEL</a:t>
            </a:r>
            <a:endParaRPr b="1" sz="2250">
              <a:highlight>
                <a:srgbClr val="292929"/>
              </a:highlight>
            </a:endParaRPr>
          </a:p>
          <a:p>
            <a:pPr indent="0" lvl="0" marL="0" rtl="0" algn="l">
              <a:lnSpc>
                <a:spcPct val="115000"/>
              </a:lnSpc>
              <a:spcBef>
                <a:spcPts val="0"/>
              </a:spcBef>
              <a:spcAft>
                <a:spcPts val="1600"/>
              </a:spcAft>
              <a:buSzPts val="1800"/>
              <a:buNone/>
            </a:pPr>
            <a:r>
              <a:t/>
            </a:r>
            <a:endParaRPr/>
          </a:p>
        </p:txBody>
      </p:sp>
      <p:sp>
        <p:nvSpPr>
          <p:cNvPr id="358" name="Google Shape;358;p29"/>
          <p:cNvSpPr txBox="1"/>
          <p:nvPr>
            <p:ph idx="1" type="body"/>
          </p:nvPr>
        </p:nvSpPr>
        <p:spPr>
          <a:xfrm>
            <a:off x="5657850" y="1002975"/>
            <a:ext cx="3050700" cy="19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b="1" lang="en-GB" sz="1500" u="sng">
                <a:solidFill>
                  <a:schemeClr val="hlink"/>
                </a:solidFill>
                <a:highlight>
                  <a:srgbClr val="FFFFFF"/>
                </a:highlight>
                <a:latin typeface="Georgia"/>
                <a:ea typeface="Georgia"/>
                <a:cs typeface="Georgia"/>
                <a:sym typeface="Georgia"/>
                <a:hlinkClick r:id="rId3"/>
              </a:rPr>
              <a:t>Logistic Regression</a:t>
            </a:r>
            <a:r>
              <a:rPr lang="en-GB" sz="1500">
                <a:solidFill>
                  <a:srgbClr val="292929"/>
                </a:solidFill>
                <a:highlight>
                  <a:srgbClr val="FFFFFF"/>
                </a:highlight>
                <a:latin typeface="Georgia"/>
                <a:ea typeface="Georgia"/>
                <a:cs typeface="Georgia"/>
                <a:sym typeface="Georgia"/>
              </a:rPr>
              <a:t> is a Machine Learning classification algorithm that is used to predict the probability of a categorical dependent variable. In logistic regression, the dependent variable is a binary variable that contains data coded as 1 (yes, success, etc.) or 0 (no, failure, etc.). In other words, the logistic regression model predicts P(Y=1) as a function of X.</a:t>
            </a:r>
            <a:endParaRPr sz="1000"/>
          </a:p>
        </p:txBody>
      </p:sp>
      <p:grpSp>
        <p:nvGrpSpPr>
          <p:cNvPr id="359" name="Google Shape;359;p29"/>
          <p:cNvGrpSpPr/>
          <p:nvPr/>
        </p:nvGrpSpPr>
        <p:grpSpPr>
          <a:xfrm>
            <a:off x="3735320" y="1050307"/>
            <a:ext cx="1662185" cy="3304689"/>
            <a:chOff x="3983627" y="1676395"/>
            <a:chExt cx="1449538" cy="2881913"/>
          </a:xfrm>
        </p:grpSpPr>
        <p:sp>
          <p:nvSpPr>
            <p:cNvPr id="360" name="Google Shape;360;p29"/>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9"/>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9"/>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363" name="Google Shape;363;p29"/>
          <p:cNvPicPr preferRelativeResize="0"/>
          <p:nvPr/>
        </p:nvPicPr>
        <p:blipFill rotWithShape="1">
          <a:blip r:embed="rId4">
            <a:alphaModFix/>
          </a:blip>
          <a:srcRect b="24453" l="37035" r="37029" t="24455"/>
          <a:stretch/>
        </p:blipFill>
        <p:spPr>
          <a:xfrm>
            <a:off x="3735424" y="1050131"/>
            <a:ext cx="1659300" cy="2833500"/>
          </a:xfrm>
          <a:prstGeom prst="round2SameRect">
            <a:avLst>
              <a:gd fmla="val 4129" name="adj1"/>
              <a:gd fmla="val 0" name="adj2"/>
            </a:avLst>
          </a:prstGeom>
          <a:noFill/>
          <a:ln>
            <a:noFill/>
          </a:ln>
        </p:spPr>
      </p:pic>
      <p:sp>
        <p:nvSpPr>
          <p:cNvPr id="364" name="Google Shape;364;p29"/>
          <p:cNvSpPr/>
          <p:nvPr/>
        </p:nvSpPr>
        <p:spPr>
          <a:xfrm flipH="1">
            <a:off x="3735442" y="1117572"/>
            <a:ext cx="1659300" cy="27657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17391"/>
              </a:lnSpc>
              <a:spcBef>
                <a:spcPts val="4500"/>
              </a:spcBef>
              <a:spcAft>
                <a:spcPts val="0"/>
              </a:spcAft>
              <a:buNone/>
            </a:pPr>
            <a:r>
              <a:rPr i="1" lang="en-GB" sz="1850" u="sng">
                <a:solidFill>
                  <a:srgbClr val="FFFFFE"/>
                </a:solidFill>
                <a:highlight>
                  <a:schemeClr val="dk1"/>
                </a:highlight>
              </a:rPr>
              <a:t>Prepare Data for Modeling</a:t>
            </a:r>
            <a:endParaRPr i="1" sz="1850" u="sng">
              <a:solidFill>
                <a:srgbClr val="FFFFFE"/>
              </a:solidFill>
              <a:highlight>
                <a:schemeClr val="dk1"/>
              </a:highlight>
            </a:endParaRPr>
          </a:p>
          <a:p>
            <a:pPr indent="0" lvl="0" marL="0" rtl="0" algn="l">
              <a:lnSpc>
                <a:spcPct val="100000"/>
              </a:lnSpc>
              <a:spcBef>
                <a:spcPts val="0"/>
              </a:spcBef>
              <a:spcAft>
                <a:spcPts val="0"/>
              </a:spcAft>
              <a:buSzPts val="1000"/>
              <a:buNone/>
            </a:pPr>
            <a:r>
              <a:t/>
            </a:r>
            <a:endParaRPr/>
          </a:p>
        </p:txBody>
      </p:sp>
      <p:sp>
        <p:nvSpPr>
          <p:cNvPr id="370" name="Google Shape;370;p30"/>
          <p:cNvSpPr txBox="1"/>
          <p:nvPr>
            <p:ph type="title"/>
          </p:nvPr>
        </p:nvSpPr>
        <p:spPr>
          <a:xfrm>
            <a:off x="642950" y="970400"/>
            <a:ext cx="8036700" cy="1470900"/>
          </a:xfrm>
          <a:prstGeom prst="rect">
            <a:avLst/>
          </a:prstGeom>
          <a:noFill/>
          <a:ln>
            <a:noFill/>
          </a:ln>
        </p:spPr>
        <p:txBody>
          <a:bodyPr anchorCtr="0" anchor="t" bIns="91425" lIns="91425" spcFirstLastPara="1" rIns="91425" wrap="square" tIns="91425">
            <a:noAutofit/>
          </a:bodyPr>
          <a:lstStyle/>
          <a:p>
            <a:pPr indent="0" lvl="0" marL="0" marR="114300" rtl="0" algn="l">
              <a:lnSpc>
                <a:spcPct val="83000"/>
              </a:lnSpc>
              <a:spcBef>
                <a:spcPts val="3200"/>
              </a:spcBef>
              <a:spcAft>
                <a:spcPts val="0"/>
              </a:spcAft>
              <a:buNone/>
            </a:pPr>
            <a:r>
              <a:rPr lang="en-GB" sz="4950">
                <a:highlight>
                  <a:schemeClr val="dk1"/>
                </a:highlight>
                <a:latin typeface="Georgia"/>
                <a:ea typeface="Georgia"/>
                <a:cs typeface="Georgia"/>
                <a:sym typeface="Georgia"/>
              </a:rPr>
              <a:t>A</a:t>
            </a:r>
            <a:r>
              <a:rPr b="1" lang="en-GB" sz="1600">
                <a:highlight>
                  <a:schemeClr val="dk1"/>
                </a:highlight>
                <a:latin typeface="Georgia"/>
                <a:ea typeface="Georgia"/>
                <a:cs typeface="Georgia"/>
                <a:sym typeface="Georgia"/>
              </a:rPr>
              <a:t>ssign</a:t>
            </a:r>
            <a:r>
              <a:rPr lang="en-GB" sz="1600">
                <a:highlight>
                  <a:schemeClr val="dk1"/>
                </a:highlight>
                <a:latin typeface="Georgia"/>
                <a:ea typeface="Georgia"/>
                <a:cs typeface="Georgia"/>
                <a:sym typeface="Georgia"/>
              </a:rPr>
              <a:t> the 13 features to X, &amp; the last column to our classification predictor, y</a:t>
            </a:r>
            <a:endParaRPr sz="1600">
              <a:highlight>
                <a:schemeClr val="dk1"/>
              </a:highlight>
              <a:latin typeface="Georgia"/>
              <a:ea typeface="Georgia"/>
              <a:cs typeface="Georgia"/>
              <a:sym typeface="Georgia"/>
            </a:endParaRPr>
          </a:p>
          <a:p>
            <a:pPr indent="0" lvl="0" marL="0" marR="114300" rtl="0" algn="l">
              <a:lnSpc>
                <a:spcPct val="83000"/>
              </a:lnSpc>
              <a:spcBef>
                <a:spcPts val="3200"/>
              </a:spcBef>
              <a:spcAft>
                <a:spcPts val="0"/>
              </a:spcAft>
              <a:buNone/>
            </a:pPr>
            <a:r>
              <a:t/>
            </a:r>
            <a:endParaRPr sz="1600">
              <a:highlight>
                <a:schemeClr val="dk1"/>
              </a:highlight>
              <a:latin typeface="Georgia"/>
              <a:ea typeface="Georgia"/>
              <a:cs typeface="Georgia"/>
              <a:sym typeface="Georgia"/>
            </a:endParaRPr>
          </a:p>
          <a:p>
            <a:pPr indent="0" lvl="0" marL="0" rtl="0" algn="l">
              <a:lnSpc>
                <a:spcPct val="115000"/>
              </a:lnSpc>
              <a:spcBef>
                <a:spcPts val="0"/>
              </a:spcBef>
              <a:spcAft>
                <a:spcPts val="0"/>
              </a:spcAft>
              <a:buSzPts val="1800"/>
              <a:buNone/>
            </a:pPr>
            <a:r>
              <a:t/>
            </a:r>
            <a:endParaRPr sz="1500">
              <a:solidFill>
                <a:srgbClr val="292929"/>
              </a:solidFill>
              <a:highlight>
                <a:srgbClr val="FFFFFF"/>
              </a:highlight>
              <a:latin typeface="Georgia"/>
              <a:ea typeface="Georgia"/>
              <a:cs typeface="Georgia"/>
              <a:sym typeface="Georgia"/>
            </a:endParaRPr>
          </a:p>
          <a:p>
            <a:pPr indent="0" lvl="0" marL="0" rtl="0" algn="l">
              <a:lnSpc>
                <a:spcPct val="115000"/>
              </a:lnSpc>
              <a:spcBef>
                <a:spcPts val="1600"/>
              </a:spcBef>
              <a:spcAft>
                <a:spcPts val="1600"/>
              </a:spcAft>
              <a:buSzPts val="1800"/>
              <a:buNone/>
            </a:pPr>
            <a:r>
              <a:t/>
            </a:r>
            <a:endParaRPr b="1" sz="1500">
              <a:solidFill>
                <a:srgbClr val="292929"/>
              </a:solidFill>
              <a:highlight>
                <a:srgbClr val="FFFFFF"/>
              </a:highlight>
              <a:latin typeface="Georgia"/>
              <a:ea typeface="Georgia"/>
              <a:cs typeface="Georgia"/>
              <a:sym typeface="Georgia"/>
            </a:endParaRPr>
          </a:p>
        </p:txBody>
      </p:sp>
      <p:sp>
        <p:nvSpPr>
          <p:cNvPr id="371" name="Google Shape;371;p30"/>
          <p:cNvSpPr txBox="1"/>
          <p:nvPr>
            <p:ph idx="1" type="body"/>
          </p:nvPr>
        </p:nvSpPr>
        <p:spPr>
          <a:xfrm>
            <a:off x="642950" y="2627275"/>
            <a:ext cx="7393800" cy="1017900"/>
          </a:xfrm>
          <a:prstGeom prst="rect">
            <a:avLst/>
          </a:prstGeom>
          <a:noFill/>
          <a:ln>
            <a:noFill/>
          </a:ln>
        </p:spPr>
        <p:txBody>
          <a:bodyPr anchorCtr="0" anchor="t" bIns="91425" lIns="91425" spcFirstLastPara="1" rIns="91425" wrap="square" tIns="91425">
            <a:noAutofit/>
          </a:bodyPr>
          <a:lstStyle/>
          <a:p>
            <a:pPr indent="0" lvl="0" marL="0" marR="114300" rtl="0" algn="l">
              <a:lnSpc>
                <a:spcPct val="83000"/>
              </a:lnSpc>
              <a:spcBef>
                <a:spcPts val="0"/>
              </a:spcBef>
              <a:spcAft>
                <a:spcPts val="0"/>
              </a:spcAft>
              <a:buNone/>
            </a:pPr>
            <a:r>
              <a:rPr lang="en-GB" sz="4950">
                <a:solidFill>
                  <a:schemeClr val="lt1"/>
                </a:solidFill>
                <a:highlight>
                  <a:schemeClr val="dk1"/>
                </a:highlight>
                <a:latin typeface="Georgia"/>
                <a:ea typeface="Georgia"/>
                <a:cs typeface="Georgia"/>
                <a:sym typeface="Georgia"/>
              </a:rPr>
              <a:t>S</a:t>
            </a:r>
            <a:r>
              <a:rPr b="1" lang="en-GB" sz="1600">
                <a:solidFill>
                  <a:schemeClr val="lt1"/>
                </a:solidFill>
                <a:highlight>
                  <a:schemeClr val="dk1"/>
                </a:highlight>
                <a:latin typeface="Georgia"/>
                <a:ea typeface="Georgia"/>
                <a:cs typeface="Georgia"/>
                <a:sym typeface="Georgia"/>
              </a:rPr>
              <a:t>plit</a:t>
            </a:r>
            <a:r>
              <a:rPr lang="en-GB" sz="1600">
                <a:solidFill>
                  <a:schemeClr val="lt1"/>
                </a:solidFill>
                <a:highlight>
                  <a:schemeClr val="dk1"/>
                </a:highlight>
                <a:latin typeface="Georgia"/>
                <a:ea typeface="Georgia"/>
                <a:cs typeface="Georgia"/>
                <a:sym typeface="Georgia"/>
              </a:rPr>
              <a:t>: the data set into the Training set and Test set</a:t>
            </a:r>
            <a:endParaRPr sz="1000">
              <a:solidFill>
                <a:schemeClr val="lt1"/>
              </a:solidFill>
              <a:highlight>
                <a:schemeClr val="dk1"/>
              </a:highlight>
            </a:endParaRPr>
          </a:p>
        </p:txBody>
      </p:sp>
      <p:sp>
        <p:nvSpPr>
          <p:cNvPr id="372" name="Google Shape;372;p30"/>
          <p:cNvSpPr txBox="1"/>
          <p:nvPr/>
        </p:nvSpPr>
        <p:spPr>
          <a:xfrm>
            <a:off x="4821250" y="384225"/>
            <a:ext cx="242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30"/>
          <p:cNvPicPr preferRelativeResize="0"/>
          <p:nvPr/>
        </p:nvPicPr>
        <p:blipFill>
          <a:blip r:embed="rId3">
            <a:alphaModFix/>
          </a:blip>
          <a:stretch>
            <a:fillRect/>
          </a:stretch>
        </p:blipFill>
        <p:spPr>
          <a:xfrm>
            <a:off x="827475" y="1857188"/>
            <a:ext cx="5581650" cy="695325"/>
          </a:xfrm>
          <a:prstGeom prst="rect">
            <a:avLst/>
          </a:prstGeom>
          <a:noFill/>
          <a:ln>
            <a:noFill/>
          </a:ln>
        </p:spPr>
      </p:pic>
      <p:pic>
        <p:nvPicPr>
          <p:cNvPr id="374" name="Google Shape;374;p30"/>
          <p:cNvPicPr preferRelativeResize="0"/>
          <p:nvPr/>
        </p:nvPicPr>
        <p:blipFill>
          <a:blip r:embed="rId4">
            <a:alphaModFix/>
          </a:blip>
          <a:stretch>
            <a:fillRect/>
          </a:stretch>
        </p:blipFill>
        <p:spPr>
          <a:xfrm>
            <a:off x="752450" y="3529675"/>
            <a:ext cx="8237949" cy="135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1"/>
          <p:cNvSpPr txBox="1"/>
          <p:nvPr>
            <p:ph type="title"/>
          </p:nvPr>
        </p:nvSpPr>
        <p:spPr>
          <a:xfrm>
            <a:off x="203588" y="2325300"/>
            <a:ext cx="4110300" cy="64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300"/>
              <a:t>Here we have trained our model with training data.</a:t>
            </a:r>
            <a:endParaRPr sz="1300"/>
          </a:p>
        </p:txBody>
      </p:sp>
      <p:sp>
        <p:nvSpPr>
          <p:cNvPr id="380" name="Google Shape;380;p31"/>
          <p:cNvSpPr txBox="1"/>
          <p:nvPr>
            <p:ph idx="1" type="body"/>
          </p:nvPr>
        </p:nvSpPr>
        <p:spPr>
          <a:xfrm>
            <a:off x="4607725" y="3382200"/>
            <a:ext cx="4339800" cy="17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b="1" i="1" lang="en-GB"/>
              <a:t>Here we have got approximately 85.12% accuracy on training data and 81.96 % accuracy on testing data using logistic regression model.</a:t>
            </a:r>
            <a:endParaRPr b="1" i="1"/>
          </a:p>
        </p:txBody>
      </p:sp>
      <p:pic>
        <p:nvPicPr>
          <p:cNvPr id="381" name="Google Shape;381;p31"/>
          <p:cNvPicPr preferRelativeResize="0"/>
          <p:nvPr/>
        </p:nvPicPr>
        <p:blipFill>
          <a:blip r:embed="rId3">
            <a:alphaModFix/>
          </a:blip>
          <a:stretch>
            <a:fillRect/>
          </a:stretch>
        </p:blipFill>
        <p:spPr>
          <a:xfrm>
            <a:off x="203600" y="1495025"/>
            <a:ext cx="4185325" cy="830275"/>
          </a:xfrm>
          <a:prstGeom prst="rect">
            <a:avLst/>
          </a:prstGeom>
          <a:noFill/>
          <a:ln>
            <a:noFill/>
          </a:ln>
        </p:spPr>
      </p:pic>
      <p:pic>
        <p:nvPicPr>
          <p:cNvPr id="382" name="Google Shape;382;p31"/>
          <p:cNvPicPr preferRelativeResize="0"/>
          <p:nvPr/>
        </p:nvPicPr>
        <p:blipFill>
          <a:blip r:embed="rId4">
            <a:alphaModFix/>
          </a:blip>
          <a:stretch>
            <a:fillRect/>
          </a:stretch>
        </p:blipFill>
        <p:spPr>
          <a:xfrm>
            <a:off x="4572000" y="84175"/>
            <a:ext cx="4504125" cy="329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2"/>
          <p:cNvSpPr txBox="1"/>
          <p:nvPr>
            <p:ph idx="2" type="title"/>
          </p:nvPr>
        </p:nvSpPr>
        <p:spPr>
          <a:xfrm>
            <a:off x="826025" y="159450"/>
            <a:ext cx="33960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b="1" i="1" lang="en-GB" sz="1700" u="sng">
                <a:highlight>
                  <a:schemeClr val="dk1"/>
                </a:highlight>
                <a:latin typeface="Roboto"/>
                <a:ea typeface="Roboto"/>
                <a:cs typeface="Roboto"/>
                <a:sym typeface="Roboto"/>
              </a:rPr>
              <a:t>Building a Predictive System</a:t>
            </a:r>
            <a:endParaRPr b="1" i="1" sz="1500" u="sng">
              <a:highlight>
                <a:schemeClr val="dk1"/>
              </a:highlight>
            </a:endParaRPr>
          </a:p>
        </p:txBody>
      </p:sp>
      <p:sp>
        <p:nvSpPr>
          <p:cNvPr id="388" name="Google Shape;388;p32"/>
          <p:cNvSpPr txBox="1"/>
          <p:nvPr>
            <p:ph type="title"/>
          </p:nvPr>
        </p:nvSpPr>
        <p:spPr>
          <a:xfrm>
            <a:off x="132600" y="3403375"/>
            <a:ext cx="4321200" cy="139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rPr lang="en-GB" sz="1600"/>
              <a:t>Here we have opened our dataset file using notepad and copied random values without including last target value which we have to predict.</a:t>
            </a:r>
            <a:endParaRPr sz="1600"/>
          </a:p>
        </p:txBody>
      </p:sp>
      <p:sp>
        <p:nvSpPr>
          <p:cNvPr id="389" name="Google Shape;389;p32"/>
          <p:cNvSpPr txBox="1"/>
          <p:nvPr>
            <p:ph idx="1" type="body"/>
          </p:nvPr>
        </p:nvSpPr>
        <p:spPr>
          <a:xfrm>
            <a:off x="5543550" y="1228925"/>
            <a:ext cx="3396000" cy="9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b="1" i="1" lang="en-GB" sz="1000"/>
              <a:t>So in our predictive model we have </a:t>
            </a:r>
            <a:r>
              <a:rPr b="1" i="1" lang="en-GB" sz="1000"/>
              <a:t>putted the same values which we have copied from our notepad and it predicted target value correctly as 1.</a:t>
            </a:r>
            <a:r>
              <a:rPr lang="en-GB" sz="1000"/>
              <a:t>  </a:t>
            </a:r>
            <a:r>
              <a:rPr lang="en-GB" sz="1000"/>
              <a:t> </a:t>
            </a:r>
            <a:r>
              <a:rPr lang="en-GB" sz="1000"/>
              <a:t>.</a:t>
            </a:r>
            <a:endParaRPr/>
          </a:p>
        </p:txBody>
      </p:sp>
      <p:pic>
        <p:nvPicPr>
          <p:cNvPr id="390" name="Google Shape;390;p32"/>
          <p:cNvPicPr preferRelativeResize="0"/>
          <p:nvPr/>
        </p:nvPicPr>
        <p:blipFill>
          <a:blip r:embed="rId3">
            <a:alphaModFix/>
          </a:blip>
          <a:stretch>
            <a:fillRect/>
          </a:stretch>
        </p:blipFill>
        <p:spPr>
          <a:xfrm>
            <a:off x="104250" y="635575"/>
            <a:ext cx="5492864" cy="2372700"/>
          </a:xfrm>
          <a:prstGeom prst="rect">
            <a:avLst/>
          </a:prstGeom>
          <a:noFill/>
          <a:ln>
            <a:noFill/>
          </a:ln>
        </p:spPr>
      </p:pic>
      <p:pic>
        <p:nvPicPr>
          <p:cNvPr id="391" name="Google Shape;391;p32"/>
          <p:cNvPicPr preferRelativeResize="0"/>
          <p:nvPr/>
        </p:nvPicPr>
        <p:blipFill>
          <a:blip r:embed="rId4">
            <a:alphaModFix/>
          </a:blip>
          <a:stretch>
            <a:fillRect/>
          </a:stretch>
        </p:blipFill>
        <p:spPr>
          <a:xfrm>
            <a:off x="4339825" y="1960950"/>
            <a:ext cx="4725600" cy="3182550"/>
          </a:xfrm>
          <a:prstGeom prst="rect">
            <a:avLst/>
          </a:prstGeom>
          <a:noFill/>
          <a:ln>
            <a:noFill/>
          </a:ln>
        </p:spPr>
      </p:pic>
      <p:sp>
        <p:nvSpPr>
          <p:cNvPr id="392" name="Google Shape;392;p32"/>
          <p:cNvSpPr txBox="1"/>
          <p:nvPr/>
        </p:nvSpPr>
        <p:spPr>
          <a:xfrm>
            <a:off x="1810950" y="3053950"/>
            <a:ext cx="96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Figure 1</a:t>
            </a:r>
            <a:endParaRPr>
              <a:solidFill>
                <a:schemeClr val="lt1"/>
              </a:solidFill>
            </a:endParaRPr>
          </a:p>
        </p:txBody>
      </p:sp>
      <p:sp>
        <p:nvSpPr>
          <p:cNvPr id="393" name="Google Shape;393;p32"/>
          <p:cNvSpPr txBox="1"/>
          <p:nvPr/>
        </p:nvSpPr>
        <p:spPr>
          <a:xfrm>
            <a:off x="7704525" y="4800775"/>
            <a:ext cx="11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Figure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3"/>
          <p:cNvSpPr txBox="1"/>
          <p:nvPr>
            <p:ph type="title"/>
          </p:nvPr>
        </p:nvSpPr>
        <p:spPr>
          <a:xfrm>
            <a:off x="242850" y="2353475"/>
            <a:ext cx="23049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i="1" lang="en-GB" sz="2200"/>
              <a:t>LIMITATIONS</a:t>
            </a:r>
            <a:r>
              <a:rPr b="1" i="1" lang="en-GB"/>
              <a:t> </a:t>
            </a:r>
            <a:endParaRPr b="1" i="1"/>
          </a:p>
        </p:txBody>
      </p:sp>
      <p:sp>
        <p:nvSpPr>
          <p:cNvPr id="399" name="Google Shape;399;p33"/>
          <p:cNvSpPr txBox="1"/>
          <p:nvPr>
            <p:ph idx="1" type="body"/>
          </p:nvPr>
        </p:nvSpPr>
        <p:spPr>
          <a:xfrm>
            <a:off x="3354000" y="1050125"/>
            <a:ext cx="5700600" cy="2306700"/>
          </a:xfrm>
          <a:prstGeom prst="rect">
            <a:avLst/>
          </a:prstGeom>
          <a:noFill/>
          <a:ln>
            <a:noFill/>
          </a:ln>
        </p:spPr>
        <p:txBody>
          <a:bodyPr anchorCtr="0" anchor="t" bIns="91425" lIns="91425" spcFirstLastPara="1" rIns="91425" wrap="square" tIns="91425">
            <a:noAutofit/>
          </a:bodyPr>
          <a:lstStyle/>
          <a:p>
            <a:pPr indent="0" lvl="0" marL="1371600" rtl="0" algn="ctr">
              <a:lnSpc>
                <a:spcPct val="145606"/>
              </a:lnSpc>
              <a:spcBef>
                <a:spcPts val="0"/>
              </a:spcBef>
              <a:spcAft>
                <a:spcPts val="0"/>
              </a:spcAft>
              <a:buNone/>
            </a:pPr>
            <a:r>
              <a:rPr b="1" i="1" lang="en-GB">
                <a:solidFill>
                  <a:srgbClr val="000000"/>
                </a:solidFill>
                <a:highlight>
                  <a:srgbClr val="FFFFFF"/>
                </a:highlight>
              </a:rPr>
              <a:t>Medical diagnosis is considered as a significant yet intricate task that needs to be carried out</a:t>
            </a:r>
            <a:endParaRPr b="1" i="1">
              <a:solidFill>
                <a:srgbClr val="000000"/>
              </a:solidFill>
              <a:highlight>
                <a:srgbClr val="FFFFFF"/>
              </a:highlight>
            </a:endParaRPr>
          </a:p>
          <a:p>
            <a:pPr indent="0" lvl="0" marL="1371600" rtl="0" algn="ctr">
              <a:lnSpc>
                <a:spcPct val="145606"/>
              </a:lnSpc>
              <a:spcBef>
                <a:spcPts val="0"/>
              </a:spcBef>
              <a:spcAft>
                <a:spcPts val="0"/>
              </a:spcAft>
              <a:buNone/>
            </a:pPr>
            <a:r>
              <a:rPr b="1" i="1" lang="en-GB">
                <a:solidFill>
                  <a:srgbClr val="000000"/>
                </a:solidFill>
                <a:highlight>
                  <a:srgbClr val="FFFFFF"/>
                </a:highlight>
              </a:rPr>
              <a:t>precisely and efficiently. The automation of the same would be highly beneficial. Clinical</a:t>
            </a:r>
            <a:endParaRPr b="1" i="1">
              <a:solidFill>
                <a:srgbClr val="000000"/>
              </a:solidFill>
              <a:highlight>
                <a:srgbClr val="FFFFFF"/>
              </a:highlight>
            </a:endParaRPr>
          </a:p>
          <a:p>
            <a:pPr indent="0" lvl="0" marL="1371600" rtl="0" algn="ctr">
              <a:lnSpc>
                <a:spcPct val="91406"/>
              </a:lnSpc>
              <a:spcBef>
                <a:spcPts val="0"/>
              </a:spcBef>
              <a:spcAft>
                <a:spcPts val="0"/>
              </a:spcAft>
              <a:buNone/>
            </a:pPr>
            <a:r>
              <a:rPr b="1" i="1" lang="en-GB">
                <a:solidFill>
                  <a:srgbClr val="000000"/>
                </a:solidFill>
                <a:highlight>
                  <a:srgbClr val="FFFFFF"/>
                </a:highlight>
              </a:rPr>
              <a:t>decisions are often made based on doctor’s intuition and experience rather than on the</a:t>
            </a:r>
            <a:endParaRPr b="1" i="1">
              <a:solidFill>
                <a:srgbClr val="000000"/>
              </a:solidFill>
              <a:highlight>
                <a:srgbClr val="FFFFFF"/>
              </a:highlight>
            </a:endParaRPr>
          </a:p>
          <a:p>
            <a:pPr indent="0" lvl="0" marL="1371600" rtl="0" algn="ctr">
              <a:lnSpc>
                <a:spcPct val="145606"/>
              </a:lnSpc>
              <a:spcBef>
                <a:spcPts val="0"/>
              </a:spcBef>
              <a:spcAft>
                <a:spcPts val="0"/>
              </a:spcAft>
              <a:buNone/>
            </a:pPr>
            <a:r>
              <a:rPr b="1" i="1" lang="en-GB">
                <a:solidFill>
                  <a:srgbClr val="000000"/>
                </a:solidFill>
                <a:highlight>
                  <a:srgbClr val="FFFFFF"/>
                </a:highlight>
              </a:rPr>
              <a:t>knowledge rich data hidden in the database. This practice leads to unwanted biases, errors and</a:t>
            </a:r>
            <a:endParaRPr b="1" i="1">
              <a:solidFill>
                <a:srgbClr val="000000"/>
              </a:solidFill>
              <a:highlight>
                <a:srgbClr val="FFFFFF"/>
              </a:highlight>
            </a:endParaRPr>
          </a:p>
          <a:p>
            <a:pPr indent="0" lvl="0" marL="1371600" rtl="0" algn="ctr">
              <a:lnSpc>
                <a:spcPct val="145606"/>
              </a:lnSpc>
              <a:spcBef>
                <a:spcPts val="0"/>
              </a:spcBef>
              <a:spcAft>
                <a:spcPts val="0"/>
              </a:spcAft>
              <a:buNone/>
            </a:pPr>
            <a:r>
              <a:rPr b="1" i="1" lang="en-GB">
                <a:solidFill>
                  <a:srgbClr val="000000"/>
                </a:solidFill>
                <a:highlight>
                  <a:srgbClr val="FFFFFF"/>
                </a:highlight>
              </a:rPr>
              <a:t>excessive medical costs which affects the quality of service provided to patients. </a:t>
            </a:r>
            <a:endParaRPr b="1" i="1">
              <a:solidFill>
                <a:srgbClr val="000000"/>
              </a:solidFill>
              <a:highlight>
                <a:srgbClr val="FFFFFF"/>
              </a:highlight>
            </a:endParaRPr>
          </a:p>
          <a:p>
            <a:pPr indent="0" lvl="0" marL="914400" rtl="0" algn="l">
              <a:lnSpc>
                <a:spcPct val="115000"/>
              </a:lnSpc>
              <a:spcBef>
                <a:spcPts val="0"/>
              </a:spcBef>
              <a:spcAft>
                <a:spcPts val="0"/>
              </a:spcAft>
              <a:buSzPts val="1100"/>
              <a:buNone/>
            </a:pPr>
            <a:r>
              <a:t/>
            </a:r>
            <a:endParaRPr/>
          </a:p>
          <a:p>
            <a:pPr indent="0" lvl="0" marL="914400" rtl="0" algn="l">
              <a:lnSpc>
                <a:spcPct val="115000"/>
              </a:lnSpc>
              <a:spcBef>
                <a:spcPts val="1600"/>
              </a:spcBef>
              <a:spcAft>
                <a:spcPts val="0"/>
              </a:spcAft>
              <a:buSzPts val="1100"/>
              <a:buNone/>
            </a:pPr>
            <a:r>
              <a:t/>
            </a:r>
            <a:endParaRPr/>
          </a:p>
          <a:p>
            <a:pPr indent="0" lvl="0" marL="914400" rtl="0" algn="l">
              <a:lnSpc>
                <a:spcPct val="115000"/>
              </a:lnSpc>
              <a:spcBef>
                <a:spcPts val="1600"/>
              </a:spcBef>
              <a:spcAft>
                <a:spcPts val="1600"/>
              </a:spcAft>
              <a:buSzPts val="1100"/>
              <a:buNone/>
            </a:pPr>
            <a:r>
              <a:t/>
            </a:r>
            <a:endParaRPr/>
          </a:p>
        </p:txBody>
      </p:sp>
      <p:sp>
        <p:nvSpPr>
          <p:cNvPr id="400" name="Google Shape;400;p33"/>
          <p:cNvSpPr/>
          <p:nvPr/>
        </p:nvSpPr>
        <p:spPr>
          <a:xfrm flipH="1">
            <a:off x="6792307" y="2081711"/>
            <a:ext cx="2351700" cy="30618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Python Libraries used:</a:t>
            </a:r>
            <a:endParaRPr/>
          </a:p>
        </p:txBody>
      </p:sp>
      <p:sp>
        <p:nvSpPr>
          <p:cNvPr id="406" name="Google Shape;406;p34"/>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GB" sz="800">
                <a:solidFill>
                  <a:srgbClr val="FFFFFF"/>
                </a:solidFill>
              </a:rPr>
              <a:t>1.</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407" name="Google Shape;407;p34"/>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GB" sz="1000">
                <a:solidFill>
                  <a:srgbClr val="FFFFFF"/>
                </a:solidFill>
              </a:rPr>
              <a:t>PANDAS</a:t>
            </a:r>
            <a:endParaRPr b="0" i="0" sz="1000" u="none" cap="none" strike="noStrike">
              <a:solidFill>
                <a:srgbClr val="FFFFFF"/>
              </a:solidFill>
              <a:latin typeface="Arial"/>
              <a:ea typeface="Arial"/>
              <a:cs typeface="Arial"/>
              <a:sym typeface="Arial"/>
            </a:endParaRPr>
          </a:p>
        </p:txBody>
      </p:sp>
      <p:sp>
        <p:nvSpPr>
          <p:cNvPr id="408" name="Google Shape;408;p34"/>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GB" sz="1000">
                <a:solidFill>
                  <a:srgbClr val="FFFFFF"/>
                </a:solidFill>
              </a:rPr>
              <a:t>NUMPY</a:t>
            </a:r>
            <a:endParaRPr b="0" i="0" sz="1000" u="none" cap="none" strike="noStrike">
              <a:solidFill>
                <a:srgbClr val="FFFFFF"/>
              </a:solidFill>
              <a:latin typeface="Arial"/>
              <a:ea typeface="Arial"/>
              <a:cs typeface="Arial"/>
              <a:sym typeface="Arial"/>
            </a:endParaRPr>
          </a:p>
        </p:txBody>
      </p:sp>
      <p:sp>
        <p:nvSpPr>
          <p:cNvPr id="409" name="Google Shape;409;p34"/>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GB" sz="800">
                <a:solidFill>
                  <a:srgbClr val="FFFFFF"/>
                </a:solidFill>
              </a:rPr>
              <a:t>3.</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410" name="Google Shape;410;p34"/>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GB" sz="1000">
                <a:solidFill>
                  <a:srgbClr val="FFFFFF"/>
                </a:solidFill>
              </a:rPr>
              <a:t>MATPLOTLIB</a:t>
            </a:r>
            <a:endParaRPr b="0" i="0" sz="1000" u="none" cap="none" strike="noStrike">
              <a:solidFill>
                <a:srgbClr val="FFFFFF"/>
              </a:solidFill>
              <a:latin typeface="Arial"/>
              <a:ea typeface="Arial"/>
              <a:cs typeface="Arial"/>
              <a:sym typeface="Arial"/>
            </a:endParaRPr>
          </a:p>
        </p:txBody>
      </p:sp>
      <p:sp>
        <p:nvSpPr>
          <p:cNvPr id="411" name="Google Shape;411;p34"/>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GB" sz="800">
                <a:solidFill>
                  <a:schemeClr val="lt1"/>
                </a:solidFill>
              </a:rPr>
              <a:t>4.</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2" name="Google Shape;412;p34"/>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GB" sz="1000">
                <a:solidFill>
                  <a:schemeClr val="lt1"/>
                </a:solidFill>
              </a:rPr>
              <a:t>SEABORN</a:t>
            </a:r>
            <a:endParaRPr b="0" i="0" sz="1000" u="none" cap="none" strike="noStrike">
              <a:solidFill>
                <a:schemeClr val="lt1"/>
              </a:solidFill>
              <a:latin typeface="Arial"/>
              <a:ea typeface="Arial"/>
              <a:cs typeface="Arial"/>
              <a:sym typeface="Arial"/>
            </a:endParaRPr>
          </a:p>
        </p:txBody>
      </p:sp>
      <p:sp>
        <p:nvSpPr>
          <p:cNvPr id="413" name="Google Shape;413;p34"/>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GB" sz="800">
                <a:solidFill>
                  <a:schemeClr val="lt1"/>
                </a:solidFill>
              </a:rPr>
              <a:t>5.</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414" name="Google Shape;414;p34"/>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GB" sz="1000">
                <a:solidFill>
                  <a:schemeClr val="lt1"/>
                </a:solidFill>
              </a:rPr>
              <a:t>SKLEARN</a:t>
            </a:r>
            <a:endParaRPr b="0" i="0" sz="1000" u="none" cap="none" strike="noStrike">
              <a:solidFill>
                <a:schemeClr val="lt1"/>
              </a:solidFill>
              <a:latin typeface="Arial"/>
              <a:ea typeface="Arial"/>
              <a:cs typeface="Arial"/>
              <a:sym typeface="Arial"/>
            </a:endParaRPr>
          </a:p>
        </p:txBody>
      </p:sp>
      <p:sp>
        <p:nvSpPr>
          <p:cNvPr id="415" name="Google Shape;415;p34"/>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cxnSp>
        <p:nvCxnSpPr>
          <p:cNvPr id="416" name="Google Shape;416;p34"/>
          <p:cNvCxnSpPr/>
          <p:nvPr/>
        </p:nvCxnSpPr>
        <p:spPr>
          <a:xfrm>
            <a:off x="1761628"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17" name="Google Shape;417;p34"/>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18" name="Google Shape;418;p34"/>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19" name="Google Shape;419;p34"/>
          <p:cNvCxnSpPr/>
          <p:nvPr/>
        </p:nvCxnSpPr>
        <p:spPr>
          <a:xfrm>
            <a:off x="2855284"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20" name="Google Shape;420;p34"/>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  </a:t>
            </a:r>
            <a:endParaRPr b="0" i="0" sz="1400" u="none" cap="none" strike="noStrike">
              <a:solidFill>
                <a:srgbClr val="999999"/>
              </a:solidFill>
              <a:latin typeface="Arial"/>
              <a:ea typeface="Arial"/>
              <a:cs typeface="Arial"/>
              <a:sym typeface="Arial"/>
            </a:endParaRPr>
          </a:p>
        </p:txBody>
      </p:sp>
      <p:sp>
        <p:nvSpPr>
          <p:cNvPr id="421" name="Google Shape;421;p34"/>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22" name="Google Shape;422;p34"/>
          <p:cNvCxnSpPr/>
          <p:nvPr/>
        </p:nvCxnSpPr>
        <p:spPr>
          <a:xfrm>
            <a:off x="3949490"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423" name="Google Shape;423;p34"/>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24" name="Google Shape;424;p34"/>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25" name="Google Shape;425;p34"/>
          <p:cNvCxnSpPr/>
          <p:nvPr/>
        </p:nvCxnSpPr>
        <p:spPr>
          <a:xfrm>
            <a:off x="5041054"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426" name="Google Shape;426;p34"/>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27" name="Google Shape;427;p34"/>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428" name="Google Shape;428;p34"/>
          <p:cNvCxnSpPr/>
          <p:nvPr/>
        </p:nvCxnSpPr>
        <p:spPr>
          <a:xfrm>
            <a:off x="6129352"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429" name="Google Shape;429;p34"/>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30" name="Google Shape;430;p34"/>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431" name="Google Shape;431;p34"/>
          <p:cNvSpPr txBox="1"/>
          <p:nvPr/>
        </p:nvSpPr>
        <p:spPr>
          <a:xfrm>
            <a:off x="2436700" y="1832475"/>
            <a:ext cx="3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lt1"/>
                </a:solidFill>
              </a:rPr>
              <a:t>2</a:t>
            </a:r>
            <a:r>
              <a:rPr lang="en-GB">
                <a:solidFill>
                  <a:schemeClr val="lt1"/>
                </a:solidFill>
              </a:rPr>
              <a:t>.</a:t>
            </a:r>
            <a:endParaRPr>
              <a:solidFill>
                <a:schemeClr val="lt1"/>
              </a:solidFill>
            </a:endParaRPr>
          </a:p>
        </p:txBody>
      </p:sp>
      <p:sp>
        <p:nvSpPr>
          <p:cNvPr id="432" name="Google Shape;432;p34"/>
          <p:cNvSpPr txBox="1"/>
          <p:nvPr/>
        </p:nvSpPr>
        <p:spPr>
          <a:xfrm>
            <a:off x="1227675" y="3954075"/>
            <a:ext cx="493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TOOLS USED: Google Colaboratory, Microsoft excel</a:t>
            </a:r>
            <a:endParaRPr>
              <a:solidFill>
                <a:schemeClr val="lt1"/>
              </a:solidFill>
            </a:endParaRPr>
          </a:p>
          <a:p>
            <a:pPr indent="0" lvl="0" marL="0" rtl="0" algn="l">
              <a:spcBef>
                <a:spcPts val="0"/>
              </a:spcBef>
              <a:spcAft>
                <a:spcPts val="0"/>
              </a:spcAft>
              <a:buNone/>
            </a:pPr>
            <a:r>
              <a:rPr lang="en-GB">
                <a:solidFill>
                  <a:schemeClr val="lt1"/>
                </a:solidFill>
              </a:rPr>
              <a:t>LANGUAGE : Python </a:t>
            </a:r>
            <a:endParaRPr>
              <a:solidFill>
                <a:schemeClr val="dk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txBox="1"/>
          <p:nvPr>
            <p:ph type="title"/>
          </p:nvPr>
        </p:nvSpPr>
        <p:spPr>
          <a:xfrm>
            <a:off x="1367225" y="304875"/>
            <a:ext cx="4273800" cy="14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i="1" lang="en-GB"/>
              <a:t>CONCLUSION / FUTURE WORK</a:t>
            </a:r>
            <a:endParaRPr b="1" i="1"/>
          </a:p>
        </p:txBody>
      </p:sp>
      <p:sp>
        <p:nvSpPr>
          <p:cNvPr id="438" name="Google Shape;438;p35"/>
          <p:cNvSpPr txBox="1"/>
          <p:nvPr>
            <p:ph idx="1" type="body"/>
          </p:nvPr>
        </p:nvSpPr>
        <p:spPr>
          <a:xfrm>
            <a:off x="563550" y="1534700"/>
            <a:ext cx="8180400" cy="252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solidFill>
                  <a:schemeClr val="lt1"/>
                </a:solidFill>
              </a:rPr>
              <a:t>We use some libraries  provided by Python to implement this project. After creating model, the algorithm of Logistic Regression gives us the test accuracy, which is 81.96%. Though we get a good result of 81.96% accuracy, that is not enough because it cannot guarantee that no wrong diagnosis happens. To improve accuracy, we hope to require more dataset. </a:t>
            </a:r>
            <a:r>
              <a:rPr lang="en-GB" sz="1400">
                <a:solidFill>
                  <a:schemeClr val="lt1"/>
                </a:solidFill>
                <a:highlight>
                  <a:schemeClr val="dk1"/>
                </a:highlight>
              </a:rPr>
              <a:t>There are many possible improvements that could be explored to improve the scalability and accuracy of this prediction system. In the future, to predict disease we want to try different diseases such as lung cancer and want to apply more models to this project to gain more accuracy.</a:t>
            </a:r>
            <a:endParaRPr sz="1400">
              <a:solidFill>
                <a:schemeClr val="lt1"/>
              </a:solidFill>
              <a:highlight>
                <a:schemeClr val="dk1"/>
              </a:highlight>
            </a:endParaRPr>
          </a:p>
          <a:p>
            <a:pPr indent="0" lvl="0" marL="0" rtl="0" algn="l">
              <a:lnSpc>
                <a:spcPct val="115000"/>
              </a:lnSpc>
              <a:spcBef>
                <a:spcPts val="1600"/>
              </a:spcBef>
              <a:spcAft>
                <a:spcPts val="1600"/>
              </a:spcAft>
              <a:buSzPts val="1100"/>
              <a:buNone/>
            </a:pPr>
            <a:r>
              <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hlink"/>
                </a:solidFill>
                <a:uFill>
                  <a:noFill/>
                </a:uFill>
                <a:latin typeface="Arial"/>
                <a:ea typeface="Arial"/>
                <a:cs typeface="Arial"/>
                <a:sym typeface="Arial"/>
                <a:hlinkClick action="ppaction://hlinksldjump" r:id="rId3"/>
              </a:rPr>
              <a:t>Overview</a:t>
            </a:r>
            <a:endParaRPr b="0" i="0" sz="1800" u="none" cap="none" strike="noStrike">
              <a:solidFill>
                <a:srgbClr val="CACACA"/>
              </a:solidFill>
              <a:latin typeface="Arial"/>
              <a:ea typeface="Arial"/>
              <a:cs typeface="Arial"/>
              <a:sym typeface="Arial"/>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hlink"/>
                </a:solidFill>
                <a:uFill>
                  <a:noFill/>
                </a:uFill>
                <a:latin typeface="Arial"/>
                <a:ea typeface="Arial"/>
                <a:cs typeface="Arial"/>
                <a:sym typeface="Arial"/>
                <a:hlinkClick action="ppaction://hlinksldjump" r:id="rId4"/>
              </a:rPr>
              <a:t>Understanding the problems</a:t>
            </a:r>
            <a:endParaRPr b="0" i="0" sz="1400" u="none" cap="none" strike="noStrike">
              <a:solidFill>
                <a:srgbClr val="CACACA"/>
              </a:solidFill>
              <a:latin typeface="Arial"/>
              <a:ea typeface="Arial"/>
              <a:cs typeface="Arial"/>
              <a:sym typeface="Arial"/>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hlink"/>
                </a:solidFill>
                <a:uFill>
                  <a:noFill/>
                </a:uFill>
                <a:latin typeface="Arial"/>
                <a:ea typeface="Arial"/>
                <a:cs typeface="Arial"/>
                <a:sym typeface="Arial"/>
                <a:hlinkClick action="ppaction://hlinksldjump" r:id="rId5"/>
              </a:rPr>
              <a:t>Project objective</a:t>
            </a:r>
            <a:endParaRPr b="0" i="0" sz="1400" u="none" cap="none" strike="noStrike">
              <a:solidFill>
                <a:srgbClr val="CACACA"/>
              </a:solidFill>
              <a:latin typeface="Arial"/>
              <a:ea typeface="Arial"/>
              <a:cs typeface="Arial"/>
              <a:sym typeface="Arial"/>
            </a:endParaRPr>
          </a:p>
        </p:txBody>
      </p:sp>
      <p:sp>
        <p:nvSpPr>
          <p:cNvPr id="238" name="Google Shape;238;p18"/>
          <p:cNvSpPr txBox="1"/>
          <p:nvPr/>
        </p:nvSpPr>
        <p:spPr>
          <a:xfrm>
            <a:off x="1230001" y="30740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Arial"/>
                <a:ea typeface="Arial"/>
                <a:cs typeface="Arial"/>
                <a:sym typeface="Arial"/>
              </a:rPr>
              <a:t> </a:t>
            </a:r>
            <a:r>
              <a:rPr b="0" i="0" lang="en-GB" sz="1400" u="none" cap="none" strike="noStrike">
                <a:solidFill>
                  <a:schemeClr val="accent5"/>
                </a:solidFill>
                <a:latin typeface="Arial"/>
                <a:ea typeface="Arial"/>
                <a:cs typeface="Arial"/>
                <a:sym typeface="Arial"/>
              </a:rPr>
              <a:t>Features and Predictor</a:t>
            </a:r>
            <a:endParaRPr b="0" i="0" sz="1800" u="none" cap="none" strike="noStrike">
              <a:solidFill>
                <a:schemeClr val="accent5"/>
              </a:solidFill>
              <a:latin typeface="Arial"/>
              <a:ea typeface="Arial"/>
              <a:cs typeface="Arial"/>
              <a:sym typeface="Arial"/>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accent5"/>
                </a:solidFill>
              </a:rPr>
              <a:t>Exploratory data analysis</a:t>
            </a:r>
            <a:endParaRPr b="0" i="0" sz="1800" u="none" cap="none" strike="noStrike">
              <a:solidFill>
                <a:schemeClr val="accent5"/>
              </a:solidFill>
              <a:latin typeface="Arial"/>
              <a:ea typeface="Arial"/>
              <a:cs typeface="Arial"/>
              <a:sym typeface="Arial"/>
            </a:endParaRPr>
          </a:p>
        </p:txBody>
      </p:sp>
      <p:sp>
        <p:nvSpPr>
          <p:cNvPr id="240" name="Google Shape;240;p18"/>
          <p:cNvSpPr txBox="1"/>
          <p:nvPr/>
        </p:nvSpPr>
        <p:spPr>
          <a:xfrm>
            <a:off x="1294300" y="3833400"/>
            <a:ext cx="3018300" cy="21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accent5"/>
                </a:solidFill>
              </a:rPr>
              <a:t>Model training &amp; getting model accuracy</a:t>
            </a:r>
            <a:endParaRPr b="0" i="0" sz="1800" u="none" cap="none" strike="noStrike">
              <a:solidFill>
                <a:schemeClr val="accent5"/>
              </a:solidFill>
              <a:latin typeface="Arial"/>
              <a:ea typeface="Arial"/>
              <a:cs typeface="Arial"/>
              <a:sym typeface="Arial"/>
            </a:endParaRPr>
          </a:p>
        </p:txBody>
      </p:sp>
      <p:sp>
        <p:nvSpPr>
          <p:cNvPr id="241" name="Google Shape;241;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accent5"/>
                </a:solidFill>
              </a:rPr>
              <a:t>Building predictive system</a:t>
            </a:r>
            <a:endParaRPr b="0" i="0" sz="1800" u="none" cap="none" strike="noStrike">
              <a:solidFill>
                <a:schemeClr val="accent5"/>
              </a:solidFill>
              <a:latin typeface="Arial"/>
              <a:ea typeface="Arial"/>
              <a:cs typeface="Arial"/>
              <a:sym typeface="Arial"/>
            </a:endParaRPr>
          </a:p>
        </p:txBody>
      </p:sp>
      <p:sp>
        <p:nvSpPr>
          <p:cNvPr id="242" name="Google Shape;242;p18"/>
          <p:cNvSpPr txBox="1"/>
          <p:nvPr/>
        </p:nvSpPr>
        <p:spPr>
          <a:xfrm>
            <a:off x="4411176" y="32234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solidFill>
                  <a:schemeClr val="accent5"/>
                </a:solidFill>
              </a:rPr>
              <a:t>Conclusion and future work</a:t>
            </a:r>
            <a:endParaRPr b="0" i="0" sz="1400" u="none" cap="none" strike="noStrike">
              <a:solidFill>
                <a:schemeClr val="accent5"/>
              </a:solidFill>
              <a:latin typeface="Arial"/>
              <a:ea typeface="Arial"/>
              <a:cs typeface="Arial"/>
              <a:sym typeface="Arial"/>
            </a:endParaRPr>
          </a:p>
        </p:txBody>
      </p:sp>
      <p:sp>
        <p:nvSpPr>
          <p:cNvPr id="243" name="Google Shape;243;p18"/>
          <p:cNvSpPr txBox="1"/>
          <p:nvPr/>
        </p:nvSpPr>
        <p:spPr>
          <a:xfrm>
            <a:off x="4443275" y="2423075"/>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5"/>
                </a:solidFill>
              </a:rPr>
              <a:t>Limitations </a:t>
            </a:r>
            <a:endParaRPr>
              <a:solidFill>
                <a:schemeClr val="accent5"/>
              </a:solidFill>
            </a:endParaRPr>
          </a:p>
        </p:txBody>
      </p:sp>
      <p:sp>
        <p:nvSpPr>
          <p:cNvPr id="244" name="Google Shape;244;p18"/>
          <p:cNvSpPr txBox="1"/>
          <p:nvPr/>
        </p:nvSpPr>
        <p:spPr>
          <a:xfrm>
            <a:off x="4411175" y="2823275"/>
            <a:ext cx="21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5"/>
                </a:solidFill>
              </a:rPr>
              <a:t>Tools &amp; Libraries</a:t>
            </a:r>
            <a:endParaRPr>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6"/>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Thank you!</a:t>
            </a:r>
            <a:endParaRPr/>
          </a:p>
        </p:txBody>
      </p:sp>
      <p:grpSp>
        <p:nvGrpSpPr>
          <p:cNvPr id="444" name="Google Shape;444;p36"/>
          <p:cNvGrpSpPr/>
          <p:nvPr/>
        </p:nvGrpSpPr>
        <p:grpSpPr>
          <a:xfrm>
            <a:off x="4066820" y="1553491"/>
            <a:ext cx="3159984" cy="2439109"/>
            <a:chOff x="3553042" y="1657806"/>
            <a:chExt cx="3461100" cy="2671532"/>
          </a:xfrm>
        </p:grpSpPr>
        <p:sp>
          <p:nvSpPr>
            <p:cNvPr id="445" name="Google Shape;445;p3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53" name="Google Shape;453;p36"/>
          <p:cNvPicPr preferRelativeResize="0"/>
          <p:nvPr/>
        </p:nvPicPr>
        <p:blipFill rotWithShape="1">
          <a:blip r:embed="rId3">
            <a:alphaModFix/>
          </a:blip>
          <a:srcRect b="26214" l="45356" r="19580" t="50734"/>
          <a:stretch/>
        </p:blipFill>
        <p:spPr>
          <a:xfrm>
            <a:off x="4115130" y="1605638"/>
            <a:ext cx="3063300" cy="1745700"/>
          </a:xfrm>
          <a:prstGeom prst="rect">
            <a:avLst/>
          </a:prstGeom>
          <a:noFill/>
          <a:ln>
            <a:noFill/>
          </a:ln>
        </p:spPr>
      </p:pic>
      <p:sp>
        <p:nvSpPr>
          <p:cNvPr id="454" name="Google Shape;454;p36"/>
          <p:cNvSpPr/>
          <p:nvPr/>
        </p:nvSpPr>
        <p:spPr>
          <a:xfrm flipH="1">
            <a:off x="4114917" y="1606596"/>
            <a:ext cx="3063300" cy="17433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5" name="Google Shape;455;p36"/>
          <p:cNvGrpSpPr/>
          <p:nvPr/>
        </p:nvGrpSpPr>
        <p:grpSpPr>
          <a:xfrm>
            <a:off x="6762480" y="2546254"/>
            <a:ext cx="1024386" cy="1522884"/>
            <a:chOff x="6505573" y="2745170"/>
            <a:chExt cx="1122000" cy="1668000"/>
          </a:xfrm>
        </p:grpSpPr>
        <p:sp>
          <p:nvSpPr>
            <p:cNvPr id="456" name="Google Shape;456;p3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60" name="Google Shape;460;p36"/>
          <p:cNvPicPr preferRelativeResize="0"/>
          <p:nvPr/>
        </p:nvPicPr>
        <p:blipFill rotWithShape="1">
          <a:blip r:embed="rId4">
            <a:alphaModFix/>
          </a:blip>
          <a:srcRect b="16018" l="53168" r="26237" t="53058"/>
          <a:stretch/>
        </p:blipFill>
        <p:spPr>
          <a:xfrm>
            <a:off x="6762097" y="2613771"/>
            <a:ext cx="1024200" cy="1333200"/>
          </a:xfrm>
          <a:prstGeom prst="rect">
            <a:avLst/>
          </a:prstGeom>
          <a:noFill/>
          <a:ln>
            <a:noFill/>
          </a:ln>
        </p:spPr>
      </p:pic>
      <p:sp>
        <p:nvSpPr>
          <p:cNvPr id="461" name="Google Shape;461;p36"/>
          <p:cNvSpPr/>
          <p:nvPr/>
        </p:nvSpPr>
        <p:spPr>
          <a:xfrm flipH="1">
            <a:off x="6762011" y="2613990"/>
            <a:ext cx="1024200" cy="13332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2" name="Google Shape;462;p36"/>
          <p:cNvGrpSpPr/>
          <p:nvPr/>
        </p:nvGrpSpPr>
        <p:grpSpPr>
          <a:xfrm>
            <a:off x="6405845" y="3121897"/>
            <a:ext cx="520684" cy="1036471"/>
            <a:chOff x="9543736" y="4486132"/>
            <a:chExt cx="570300" cy="1135236"/>
          </a:xfrm>
        </p:grpSpPr>
        <p:sp>
          <p:nvSpPr>
            <p:cNvPr id="463" name="Google Shape;463;p3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67" name="Google Shape;467;p36"/>
          <p:cNvPicPr preferRelativeResize="0"/>
          <p:nvPr/>
        </p:nvPicPr>
        <p:blipFill rotWithShape="1">
          <a:blip r:embed="rId5">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468" name="Google Shape;468;p36"/>
          <p:cNvSpPr/>
          <p:nvPr/>
        </p:nvSpPr>
        <p:spPr>
          <a:xfrm flipH="1">
            <a:off x="6405284" y="3142709"/>
            <a:ext cx="520500" cy="867900"/>
          </a:xfrm>
          <a:prstGeom prst="rtTriangle">
            <a:avLst/>
          </a:prstGeom>
          <a:solidFill>
            <a:srgbClr val="000000">
              <a:alpha val="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36"/>
          <p:cNvGrpSpPr/>
          <p:nvPr/>
        </p:nvGrpSpPr>
        <p:grpSpPr>
          <a:xfrm>
            <a:off x="7564804" y="3443361"/>
            <a:ext cx="455496" cy="692277"/>
            <a:chOff x="7384375" y="3728000"/>
            <a:chExt cx="498900" cy="758244"/>
          </a:xfrm>
        </p:grpSpPr>
        <p:sp>
          <p:nvSpPr>
            <p:cNvPr id="470" name="Google Shape;470;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 name="Google Shape;474;p36"/>
          <p:cNvGrpSpPr/>
          <p:nvPr/>
        </p:nvGrpSpPr>
        <p:grpSpPr>
          <a:xfrm>
            <a:off x="7564836" y="3561758"/>
            <a:ext cx="478081" cy="462776"/>
            <a:chOff x="7384385" y="3857442"/>
            <a:chExt cx="523637" cy="506874"/>
          </a:xfrm>
        </p:grpSpPr>
        <p:sp>
          <p:nvSpPr>
            <p:cNvPr id="475" name="Google Shape;475;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6" name="Google Shape;476;p36"/>
            <p:cNvGrpSpPr/>
            <p:nvPr/>
          </p:nvGrpSpPr>
          <p:grpSpPr>
            <a:xfrm>
              <a:off x="7384385" y="3857442"/>
              <a:ext cx="523637" cy="498900"/>
              <a:chOff x="7384385" y="3857442"/>
              <a:chExt cx="523637" cy="498900"/>
            </a:xfrm>
          </p:grpSpPr>
          <p:sp>
            <p:nvSpPr>
              <p:cNvPr id="477" name="Google Shape;477;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479" name="Google Shape;479;p36"/>
          <p:cNvPicPr preferRelativeResize="0"/>
          <p:nvPr/>
        </p:nvPicPr>
        <p:blipFill rotWithShape="1">
          <a:blip r:embed="rId6">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80" name="Google Shape;480;p36"/>
          <p:cNvGrpSpPr/>
          <p:nvPr/>
        </p:nvGrpSpPr>
        <p:grpSpPr>
          <a:xfrm>
            <a:off x="8110843" y="3443361"/>
            <a:ext cx="435785" cy="692277"/>
            <a:chOff x="7982421" y="3727763"/>
            <a:chExt cx="477311" cy="758244"/>
          </a:xfrm>
        </p:grpSpPr>
        <p:sp>
          <p:nvSpPr>
            <p:cNvPr id="481" name="Google Shape;481;p3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489" name="Google Shape;489;p36"/>
          <p:cNvPicPr preferRelativeResize="0"/>
          <p:nvPr/>
        </p:nvPicPr>
        <p:blipFill rotWithShape="1">
          <a:blip r:embed="rId7">
            <a:alphaModFix/>
          </a:blip>
          <a:srcRect b="27091"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Overview</a:t>
            </a:r>
            <a:endParaRPr/>
          </a:p>
        </p:txBody>
      </p:sp>
      <p:sp>
        <p:nvSpPr>
          <p:cNvPr id="250" name="Google Shape;250;p19"/>
          <p:cNvSpPr txBox="1"/>
          <p:nvPr>
            <p:ph idx="1" type="body"/>
          </p:nvPr>
        </p:nvSpPr>
        <p:spPr>
          <a:xfrm>
            <a:off x="1404650" y="10292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300"/>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SzPts val="1300"/>
              <a:buNone/>
            </a:pPr>
            <a:r>
              <a:t/>
            </a:r>
            <a:endParaRPr sz="1050">
              <a:solidFill>
                <a:srgbClr val="000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SzPts val="1300"/>
              <a:buNone/>
            </a:pPr>
            <a:r>
              <a:rPr lang="en-GB"/>
              <a:t>WHO announced that cardiovascular diseases is the top one killer over the world. There are seventeen million people died from it every year, especially heart disease. Prevention is better than cure. If we can evaluate the risk of every patient who probably has heart disease, that is, not only patients but also everyone can do something earlier to keep illness away.</a:t>
            </a:r>
            <a:endParaRPr/>
          </a:p>
          <a:p>
            <a:pPr indent="0" lvl="0" marL="0" rtl="0" algn="l">
              <a:lnSpc>
                <a:spcPct val="135714"/>
              </a:lnSpc>
              <a:spcBef>
                <a:spcPts val="0"/>
              </a:spcBef>
              <a:spcAft>
                <a:spcPts val="0"/>
              </a:spcAft>
              <a:buSzPts val="1300"/>
              <a:buNone/>
            </a:pPr>
            <a:r>
              <a:t/>
            </a:r>
            <a:endParaRPr/>
          </a:p>
          <a:p>
            <a:pPr indent="0" lvl="0" marL="0" rtl="0" algn="l">
              <a:lnSpc>
                <a:spcPct val="135714"/>
              </a:lnSpc>
              <a:spcBef>
                <a:spcPts val="0"/>
              </a:spcBef>
              <a:spcAft>
                <a:spcPts val="0"/>
              </a:spcAft>
              <a:buSzPts val="1300"/>
              <a:buNone/>
            </a:pPr>
            <a:r>
              <a:rPr lang="en-GB"/>
              <a:t>This database contains 14 physical attributes based on physical testing of a patient. Blood samples are taken and the patient also conducts a brief exercise test. The "goal" field refers to the presence of heart disease in the patient. It is integer (0 for no presence, 1 for presence). In general, to confirm 100% if a patient has heart disease can be quite an invasive process, so if we can create a model that accurately predicts the likelihood of heart disease, we can help avoid expensive and invasive procedures.</a:t>
            </a:r>
            <a:endParaRPr/>
          </a:p>
          <a:p>
            <a:pPr indent="0" lvl="0" marL="0" rtl="0" algn="l">
              <a:lnSpc>
                <a:spcPct val="135714"/>
              </a:lnSpc>
              <a:spcBef>
                <a:spcPts val="0"/>
              </a:spcBef>
              <a:spcAft>
                <a:spcPts val="0"/>
              </a:spcAft>
              <a:buSzPts val="13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Understanding the problems</a:t>
            </a:r>
            <a:endParaRPr/>
          </a:p>
        </p:txBody>
      </p:sp>
      <p:sp>
        <p:nvSpPr>
          <p:cNvPr id="256" name="Google Shape;256;p20"/>
          <p:cNvSpPr txBox="1"/>
          <p:nvPr/>
        </p:nvSpPr>
        <p:spPr>
          <a:xfrm>
            <a:off x="771525" y="1743650"/>
            <a:ext cx="6645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rial"/>
                <a:ea typeface="Arial"/>
                <a:cs typeface="Arial"/>
                <a:sym typeface="Arial"/>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7" name="Google Shape;257;p20"/>
          <p:cNvSpPr txBox="1"/>
          <p:nvPr>
            <p:ph idx="1" type="body"/>
          </p:nvPr>
        </p:nvSpPr>
        <p:spPr>
          <a:xfrm>
            <a:off x="1436025" y="1636525"/>
            <a:ext cx="7367100" cy="119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Our problem is that we want to predict whether patients have heart disease by given some features of users. This is important to medical fields. If such a prediction is accurate enough, we can not only avoid wrong diagnosis but also save human resources</a:t>
            </a:r>
            <a:endParaRPr>
              <a:solidFill>
                <a:srgbClr val="FFFFFF"/>
              </a:solidFill>
            </a:endParaRPr>
          </a:p>
          <a:p>
            <a:pPr indent="0" lvl="0" marL="0" rtl="0" algn="l">
              <a:lnSpc>
                <a:spcPct val="115000"/>
              </a:lnSpc>
              <a:spcBef>
                <a:spcPts val="1600"/>
              </a:spcBef>
              <a:spcAft>
                <a:spcPts val="0"/>
              </a:spcAft>
              <a:buSzPts val="1300"/>
              <a:buNone/>
            </a:pPr>
            <a:r>
              <a:t/>
            </a:r>
            <a:endParaRPr>
              <a:solidFill>
                <a:srgbClr val="FFFFFF"/>
              </a:solidFill>
            </a:endParaRPr>
          </a:p>
          <a:p>
            <a:pPr indent="0" lvl="0" marL="0" rtl="0" algn="l">
              <a:lnSpc>
                <a:spcPct val="115000"/>
              </a:lnSpc>
              <a:spcBef>
                <a:spcPts val="1600"/>
              </a:spcBef>
              <a:spcAft>
                <a:spcPts val="1600"/>
              </a:spcAft>
              <a:buSzPts val="1300"/>
              <a:buNone/>
            </a:pPr>
            <a:r>
              <a:t/>
            </a:r>
            <a:endParaRPr>
              <a:solidFill>
                <a:srgbClr val="FFFFFF"/>
              </a:solidFill>
            </a:endParaRPr>
          </a:p>
        </p:txBody>
      </p:sp>
      <p:sp>
        <p:nvSpPr>
          <p:cNvPr id="258" name="Google Shape;258;p20"/>
          <p:cNvSpPr txBox="1"/>
          <p:nvPr/>
        </p:nvSpPr>
        <p:spPr>
          <a:xfrm>
            <a:off x="737325" y="2571750"/>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rial"/>
                <a:ea typeface="Arial"/>
                <a:cs typeface="Arial"/>
                <a:sym typeface="Arial"/>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9" name="Google Shape;259;p20"/>
          <p:cNvSpPr txBox="1"/>
          <p:nvPr>
            <p:ph idx="1" type="body"/>
          </p:nvPr>
        </p:nvSpPr>
        <p:spPr>
          <a:xfrm>
            <a:off x="1470225" y="2658525"/>
            <a:ext cx="72309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When a patient without a heart disease is diagnosed with heart disease, he will fall into unnecessary panic and when a patient with heart disease is not diagnosed with heart disease, he will miss the best chance to cure his disease. Such wrong diagnosis is painful to both patients and hospitals.</a:t>
            </a:r>
            <a:endParaRPr>
              <a:solidFill>
                <a:srgbClr val="FFFFFF"/>
              </a:solidFill>
            </a:endParaRPr>
          </a:p>
          <a:p>
            <a:pPr indent="0" lvl="0" marL="0" rtl="0" algn="l">
              <a:lnSpc>
                <a:spcPct val="115000"/>
              </a:lnSpc>
              <a:spcBef>
                <a:spcPts val="1600"/>
              </a:spcBef>
              <a:spcAft>
                <a:spcPts val="1600"/>
              </a:spcAft>
              <a:buSzPts val="1300"/>
              <a:buNone/>
            </a:pPr>
            <a:r>
              <a:t/>
            </a:r>
            <a:endParaRPr>
              <a:solidFill>
                <a:srgbClr val="FFFFFF"/>
              </a:solidFill>
            </a:endParaRPr>
          </a:p>
        </p:txBody>
      </p:sp>
      <p:sp>
        <p:nvSpPr>
          <p:cNvPr id="260" name="Google Shape;260;p20"/>
          <p:cNvSpPr txBox="1"/>
          <p:nvPr/>
        </p:nvSpPr>
        <p:spPr>
          <a:xfrm>
            <a:off x="703125" y="3917369"/>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Arial"/>
                <a:ea typeface="Arial"/>
                <a:cs typeface="Arial"/>
                <a:sym typeface="Arial"/>
              </a:rPr>
              <a:t>03</a:t>
            </a:r>
            <a:endParaRPr b="0" i="0" sz="1300" u="none" cap="none" strike="noStrike">
              <a:solidFill>
                <a:srgbClr val="FFFFFF"/>
              </a:solidFill>
              <a:latin typeface="Arial"/>
              <a:ea typeface="Arial"/>
              <a:cs typeface="Arial"/>
              <a:sym typeface="Arial"/>
            </a:endParaRPr>
          </a:p>
        </p:txBody>
      </p:sp>
      <p:sp>
        <p:nvSpPr>
          <p:cNvPr id="261" name="Google Shape;261;p20"/>
          <p:cNvSpPr txBox="1"/>
          <p:nvPr>
            <p:ph idx="1" type="body"/>
          </p:nvPr>
        </p:nvSpPr>
        <p:spPr>
          <a:xfrm>
            <a:off x="1470225" y="3846900"/>
            <a:ext cx="64374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With accurate predictions, we can solve the unnecessary trouble. Besides, if we can apply our machine learning tool into medical prediction, we will save human resource because we do not need complicated diagnosis process in hospitals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Project objective</a:t>
            </a:r>
            <a:endParaRPr/>
          </a:p>
        </p:txBody>
      </p:sp>
      <p:sp>
        <p:nvSpPr>
          <p:cNvPr id="267" name="Google Shape;267;p21"/>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Our project object is to detect whether patients have heart disease or not by given a number of features from patients. The motivation of our project is to save human resources in medical centers and improve accuracy of diagnosis. In our project we used different methods to visualise data and trained machine learning model to detect heart disease by using Logistic Regression model.</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181950" y="100550"/>
            <a:ext cx="3798900" cy="709800"/>
          </a:xfrm>
          <a:prstGeom prst="rect">
            <a:avLst/>
          </a:prstGeom>
          <a:noFill/>
          <a:ln>
            <a:noFill/>
          </a:ln>
        </p:spPr>
        <p:txBody>
          <a:bodyPr anchorCtr="0" anchor="t" bIns="91425" lIns="91425" spcFirstLastPara="1" rIns="91425" wrap="square" tIns="91425">
            <a:noAutofit/>
          </a:bodyPr>
          <a:lstStyle/>
          <a:p>
            <a:pPr indent="0" lvl="0" marL="0" rtl="0" algn="l">
              <a:lnSpc>
                <a:spcPct val="117391"/>
              </a:lnSpc>
              <a:spcBef>
                <a:spcPts val="4500"/>
              </a:spcBef>
              <a:spcAft>
                <a:spcPts val="0"/>
              </a:spcAft>
              <a:buSzPts val="2400"/>
              <a:buNone/>
            </a:pPr>
            <a:r>
              <a:rPr lang="en-GB" sz="2250">
                <a:highlight>
                  <a:schemeClr val="dk1"/>
                </a:highlight>
                <a:latin typeface="Arial"/>
                <a:ea typeface="Arial"/>
                <a:cs typeface="Arial"/>
                <a:sym typeface="Arial"/>
              </a:rPr>
              <a:t>Features &amp; Predictor:</a:t>
            </a:r>
            <a:endParaRPr sz="2250">
              <a:highlight>
                <a:schemeClr val="dk1"/>
              </a:highlight>
              <a:latin typeface="Arial"/>
              <a:ea typeface="Arial"/>
              <a:cs typeface="Arial"/>
              <a:sym typeface="Arial"/>
            </a:endParaRPr>
          </a:p>
          <a:p>
            <a:pPr indent="0" lvl="0" marL="0" rtl="0" algn="l">
              <a:lnSpc>
                <a:spcPct val="100000"/>
              </a:lnSpc>
              <a:spcBef>
                <a:spcPts val="0"/>
              </a:spcBef>
              <a:spcAft>
                <a:spcPts val="0"/>
              </a:spcAft>
              <a:buSzPts val="2400"/>
              <a:buNone/>
            </a:pPr>
            <a:r>
              <a:rPr lang="en-GB"/>
              <a:t> </a:t>
            </a:r>
            <a:endParaRPr/>
          </a:p>
        </p:txBody>
      </p:sp>
      <p:sp>
        <p:nvSpPr>
          <p:cNvPr id="273" name="Google Shape;273;p22"/>
          <p:cNvSpPr txBox="1"/>
          <p:nvPr>
            <p:ph idx="1" type="body"/>
          </p:nvPr>
        </p:nvSpPr>
        <p:spPr>
          <a:xfrm>
            <a:off x="836750" y="707275"/>
            <a:ext cx="8307300" cy="469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 </a:t>
            </a:r>
            <a:r>
              <a:rPr b="1" lang="en-GB" sz="1000">
                <a:highlight>
                  <a:schemeClr val="dk1"/>
                </a:highlight>
                <a:latin typeface="Verdana"/>
                <a:ea typeface="Verdana"/>
                <a:cs typeface="Verdana"/>
                <a:sym typeface="Verdana"/>
              </a:rPr>
              <a:t>age</a:t>
            </a:r>
            <a:r>
              <a:rPr lang="en-GB" sz="1000">
                <a:highlight>
                  <a:schemeClr val="dk1"/>
                </a:highlight>
                <a:latin typeface="Verdana"/>
                <a:ea typeface="Verdana"/>
                <a:cs typeface="Verdana"/>
                <a:sym typeface="Verdana"/>
              </a:rPr>
              <a:t>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2. </a:t>
            </a:r>
            <a:r>
              <a:rPr b="1" lang="en-GB" sz="1000">
                <a:highlight>
                  <a:schemeClr val="dk1"/>
                </a:highlight>
                <a:latin typeface="Verdana"/>
                <a:ea typeface="Verdana"/>
                <a:cs typeface="Verdana"/>
                <a:sym typeface="Verdana"/>
              </a:rPr>
              <a:t>sex</a:t>
            </a:r>
            <a:r>
              <a:rPr lang="en-GB" sz="1000">
                <a:highlight>
                  <a:schemeClr val="dk1"/>
                </a:highlight>
                <a:latin typeface="Verdana"/>
                <a:ea typeface="Verdana"/>
                <a:cs typeface="Verdana"/>
                <a:sym typeface="Verdana"/>
              </a:rPr>
              <a:t> : 1= Male, 0= Female (</a:t>
            </a:r>
            <a:r>
              <a:rPr i="1" lang="en-GB" sz="1000">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3. (</a:t>
            </a:r>
            <a:r>
              <a:rPr b="1" lang="en-GB" sz="1000">
                <a:highlight>
                  <a:schemeClr val="dk1"/>
                </a:highlight>
                <a:latin typeface="Verdana"/>
                <a:ea typeface="Verdana"/>
                <a:cs typeface="Verdana"/>
                <a:sym typeface="Verdana"/>
              </a:rPr>
              <a:t>cp</a:t>
            </a:r>
            <a:r>
              <a:rPr lang="en-GB" sz="1000">
                <a:highlight>
                  <a:schemeClr val="dk1"/>
                </a:highlight>
                <a:latin typeface="Verdana"/>
                <a:ea typeface="Verdana"/>
                <a:cs typeface="Verdana"/>
                <a:sym typeface="Verdana"/>
              </a:rPr>
              <a:t>)chest pain type (4 values -</a:t>
            </a:r>
            <a:r>
              <a:rPr i="1" lang="en-GB" sz="1000">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):Value 1: typical angina ,Value 2: atypical angina, Value 3: non-anginal pain , Value 4: asymptomatic</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4. (</a:t>
            </a:r>
            <a:r>
              <a:rPr b="1" lang="en-GB" sz="1000">
                <a:highlight>
                  <a:schemeClr val="dk1"/>
                </a:highlight>
                <a:latin typeface="Verdana"/>
                <a:ea typeface="Verdana"/>
                <a:cs typeface="Verdana"/>
                <a:sym typeface="Verdana"/>
              </a:rPr>
              <a:t>trestbps</a:t>
            </a:r>
            <a:r>
              <a:rPr lang="en-GB" sz="1000">
                <a:highlight>
                  <a:schemeClr val="dk1"/>
                </a:highlight>
                <a:latin typeface="Verdana"/>
                <a:ea typeface="Verdana"/>
                <a:cs typeface="Verdana"/>
                <a:sym typeface="Verdana"/>
              </a:rPr>
              <a:t>) resting blood pressure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5. (</a:t>
            </a:r>
            <a:r>
              <a:rPr b="1" lang="en-GB" sz="1000">
                <a:highlight>
                  <a:schemeClr val="dk1"/>
                </a:highlight>
                <a:latin typeface="Verdana"/>
                <a:ea typeface="Verdana"/>
                <a:cs typeface="Verdana"/>
                <a:sym typeface="Verdana"/>
              </a:rPr>
              <a:t>chol</a:t>
            </a:r>
            <a:r>
              <a:rPr lang="en-GB" sz="1000">
                <a:highlight>
                  <a:schemeClr val="dk1"/>
                </a:highlight>
                <a:latin typeface="Verdana"/>
                <a:ea typeface="Verdana"/>
                <a:cs typeface="Verdana"/>
                <a:sym typeface="Verdana"/>
              </a:rPr>
              <a:t>) serum cholesterol in mg/dl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6. (</a:t>
            </a:r>
            <a:r>
              <a:rPr b="1" lang="en-GB" sz="1000">
                <a:highlight>
                  <a:schemeClr val="dk1"/>
                </a:highlight>
                <a:latin typeface="Verdana"/>
                <a:ea typeface="Verdana"/>
                <a:cs typeface="Verdana"/>
                <a:sym typeface="Verdana"/>
              </a:rPr>
              <a:t>fbs</a:t>
            </a:r>
            <a:r>
              <a:rPr lang="en-GB" sz="1000">
                <a:highlight>
                  <a:schemeClr val="dk1"/>
                </a:highlight>
                <a:latin typeface="Verdana"/>
                <a:ea typeface="Verdana"/>
                <a:cs typeface="Verdana"/>
                <a:sym typeface="Verdana"/>
              </a:rPr>
              <a:t>)fasting blood sugar &gt; 120 mg/dl(</a:t>
            </a:r>
            <a:r>
              <a:rPr i="1" lang="en-GB" sz="1000">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)(1 = true; 0 = false)</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7. (</a:t>
            </a:r>
            <a:r>
              <a:rPr b="1" lang="en-GB" sz="1000">
                <a:highlight>
                  <a:schemeClr val="dk1"/>
                </a:highlight>
                <a:latin typeface="Verdana"/>
                <a:ea typeface="Verdana"/>
                <a:cs typeface="Verdana"/>
                <a:sym typeface="Verdana"/>
              </a:rPr>
              <a:t>restecg</a:t>
            </a:r>
            <a:r>
              <a:rPr lang="en-GB" sz="1000">
                <a:highlight>
                  <a:schemeClr val="dk1"/>
                </a:highlight>
                <a:latin typeface="Verdana"/>
                <a:ea typeface="Verdana"/>
                <a:cs typeface="Verdana"/>
                <a:sym typeface="Verdana"/>
              </a:rPr>
              <a:t>) resting electrocardiography results(values 0,1,2)</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8. (</a:t>
            </a:r>
            <a:r>
              <a:rPr b="1" lang="en-GB" sz="1000">
                <a:highlight>
                  <a:schemeClr val="dk1"/>
                </a:highlight>
                <a:latin typeface="Verdana"/>
                <a:ea typeface="Verdana"/>
                <a:cs typeface="Verdana"/>
                <a:sym typeface="Verdana"/>
              </a:rPr>
              <a:t>thalach</a:t>
            </a:r>
            <a:r>
              <a:rPr lang="en-GB" sz="1000">
                <a:highlight>
                  <a:schemeClr val="dk1"/>
                </a:highlight>
                <a:latin typeface="Verdana"/>
                <a:ea typeface="Verdana"/>
                <a:cs typeface="Verdana"/>
                <a:sym typeface="Verdana"/>
              </a:rPr>
              <a:t>) maximum heart rate achieved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9. (</a:t>
            </a:r>
            <a:r>
              <a:rPr b="1" lang="en-GB" sz="1000">
                <a:highlight>
                  <a:schemeClr val="dk1"/>
                </a:highlight>
                <a:latin typeface="Verdana"/>
                <a:ea typeface="Verdana"/>
                <a:cs typeface="Verdana"/>
                <a:sym typeface="Verdana"/>
              </a:rPr>
              <a:t>exang</a:t>
            </a:r>
            <a:r>
              <a:rPr lang="en-GB" sz="1000">
                <a:highlight>
                  <a:schemeClr val="dk1"/>
                </a:highlight>
                <a:latin typeface="Verdana"/>
                <a:ea typeface="Verdana"/>
                <a:cs typeface="Verdana"/>
                <a:sym typeface="Verdana"/>
              </a:rPr>
              <a:t>) exercise induced angina (</a:t>
            </a:r>
            <a:r>
              <a:rPr i="1" lang="en-GB" sz="1000">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 (1 = yes; 0 = no)</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10. (</a:t>
            </a:r>
            <a:r>
              <a:rPr b="1" lang="en-GB" sz="1000">
                <a:highlight>
                  <a:schemeClr val="dk1"/>
                </a:highlight>
                <a:latin typeface="Verdana"/>
                <a:ea typeface="Verdana"/>
                <a:cs typeface="Verdana"/>
                <a:sym typeface="Verdana"/>
              </a:rPr>
              <a:t>oldpeak</a:t>
            </a:r>
            <a:r>
              <a:rPr lang="en-GB" sz="1000">
                <a:highlight>
                  <a:schemeClr val="dk1"/>
                </a:highlight>
                <a:latin typeface="Verdana"/>
                <a:ea typeface="Verdana"/>
                <a:cs typeface="Verdana"/>
                <a:sym typeface="Verdana"/>
              </a:rPr>
              <a:t>) = ST depression induced by exercise relative to rest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11. (</a:t>
            </a:r>
            <a:r>
              <a:rPr b="1" lang="en-GB" sz="1000">
                <a:highlight>
                  <a:schemeClr val="dk1"/>
                </a:highlight>
                <a:latin typeface="Verdana"/>
                <a:ea typeface="Verdana"/>
                <a:cs typeface="Verdana"/>
                <a:sym typeface="Verdana"/>
              </a:rPr>
              <a:t>slope</a:t>
            </a:r>
            <a:r>
              <a:rPr lang="en-GB" sz="1000">
                <a:highlight>
                  <a:schemeClr val="dk1"/>
                </a:highlight>
                <a:latin typeface="Verdana"/>
                <a:ea typeface="Verdana"/>
                <a:cs typeface="Verdana"/>
                <a:sym typeface="Verdana"/>
              </a:rPr>
              <a:t>) of the peak exercise ST segment (</a:t>
            </a:r>
            <a:r>
              <a:rPr i="1" lang="en-GB" sz="1000">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(Value 1: up sloping , Value 2: flat , Value 3: down sloping )</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12. (</a:t>
            </a:r>
            <a:r>
              <a:rPr b="1" lang="en-GB" sz="1000">
                <a:highlight>
                  <a:schemeClr val="dk1"/>
                </a:highlight>
                <a:latin typeface="Verdana"/>
                <a:ea typeface="Verdana"/>
                <a:cs typeface="Verdana"/>
                <a:sym typeface="Verdana"/>
              </a:rPr>
              <a:t>ca</a:t>
            </a:r>
            <a:r>
              <a:rPr lang="en-GB" sz="1000">
                <a:highlight>
                  <a:schemeClr val="dk1"/>
                </a:highlight>
                <a:latin typeface="Verdana"/>
                <a:ea typeface="Verdana"/>
                <a:cs typeface="Verdana"/>
                <a:sym typeface="Verdana"/>
              </a:rPr>
              <a:t>) number of major vessels (0–3, </a:t>
            </a:r>
            <a:r>
              <a:rPr i="1" lang="en-GB" sz="1000">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colored by fluoroscopy</a:t>
            </a:r>
            <a:endParaRPr sz="1000">
              <a:highlight>
                <a:schemeClr val="dk1"/>
              </a:highlight>
              <a:latin typeface="Verdana"/>
              <a:ea typeface="Verdana"/>
              <a:cs typeface="Verdana"/>
              <a:sym typeface="Verdana"/>
            </a:endParaRPr>
          </a:p>
          <a:p>
            <a:pPr indent="0" lvl="0" marL="0" rtl="0" algn="l">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13. (</a:t>
            </a:r>
            <a:r>
              <a:rPr b="1" lang="en-GB" sz="1000">
                <a:highlight>
                  <a:schemeClr val="dk1"/>
                </a:highlight>
                <a:latin typeface="Verdana"/>
                <a:ea typeface="Verdana"/>
                <a:cs typeface="Verdana"/>
                <a:sym typeface="Verdana"/>
              </a:rPr>
              <a:t>thal</a:t>
            </a:r>
            <a:r>
              <a:rPr lang="en-GB" sz="1000">
                <a:highlight>
                  <a:schemeClr val="dk1"/>
                </a:highlight>
                <a:latin typeface="Verdana"/>
                <a:ea typeface="Verdana"/>
                <a:cs typeface="Verdana"/>
                <a:sym typeface="Verdana"/>
              </a:rPr>
              <a:t>) maximum heart rate achieved — (</a:t>
            </a:r>
            <a:r>
              <a:rPr i="1" lang="en-GB" sz="1000">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3 = normal; 6 = fixed defect; 7 = reversible defect</a:t>
            </a:r>
            <a:endParaRPr sz="1000">
              <a:highlight>
                <a:schemeClr val="dk1"/>
              </a:highlight>
              <a:latin typeface="Verdana"/>
              <a:ea typeface="Verdana"/>
              <a:cs typeface="Verdana"/>
              <a:sym typeface="Verdana"/>
            </a:endParaRPr>
          </a:p>
          <a:p>
            <a:pPr indent="0" lvl="0" marL="0" rtl="0" algn="l">
              <a:lnSpc>
                <a:spcPct val="100000"/>
              </a:lnSpc>
              <a:spcBef>
                <a:spcPts val="0"/>
              </a:spcBef>
              <a:spcAft>
                <a:spcPts val="1600"/>
              </a:spcAft>
              <a:buSzPts val="1300"/>
              <a:buNone/>
            </a:pPr>
            <a:r>
              <a:t/>
            </a:r>
            <a:endParaRPr>
              <a:solidFill>
                <a:srgbClr val="FFFFFF"/>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idx="1" type="body"/>
          </p:nvPr>
        </p:nvSpPr>
        <p:spPr>
          <a:xfrm>
            <a:off x="86750" y="3335550"/>
            <a:ext cx="1809600" cy="149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People having heart disease are more than people not having heart disease.</a:t>
            </a:r>
            <a:endParaRPr/>
          </a:p>
        </p:txBody>
      </p:sp>
      <p:sp>
        <p:nvSpPr>
          <p:cNvPr id="279" name="Google Shape;279;p23"/>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80" name="Google Shape;280;p23"/>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81" name="Google Shape;281;p23"/>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3"/>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83" name="Google Shape;283;p23"/>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3"/>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pic>
        <p:nvPicPr>
          <p:cNvPr descr="offset_comp_442889_edtied2.jpg" id="285" name="Google Shape;285;p23"/>
          <p:cNvPicPr preferRelativeResize="0"/>
          <p:nvPr/>
        </p:nvPicPr>
        <p:blipFill rotWithShape="1">
          <a:blip r:embed="rId3">
            <a:alphaModFix/>
          </a:blip>
          <a:srcRect b="12949" l="40834" r="22817" t="36462"/>
          <a:stretch/>
        </p:blipFill>
        <p:spPr>
          <a:xfrm rot="10800000">
            <a:off x="6240280" y="5276"/>
            <a:ext cx="2898000" cy="2691600"/>
          </a:xfrm>
          <a:prstGeom prst="rtTriangle">
            <a:avLst/>
          </a:prstGeom>
          <a:noFill/>
          <a:ln>
            <a:noFill/>
          </a:ln>
        </p:spPr>
      </p:pic>
      <p:pic>
        <p:nvPicPr>
          <p:cNvPr id="286" name="Google Shape;286;p23"/>
          <p:cNvPicPr preferRelativeResize="0"/>
          <p:nvPr/>
        </p:nvPicPr>
        <p:blipFill rotWithShape="1">
          <a:blip r:embed="rId4">
            <a:alphaModFix/>
          </a:blip>
          <a:srcRect b="0" l="0" r="0" t="0"/>
          <a:stretch/>
        </p:blipFill>
        <p:spPr>
          <a:xfrm>
            <a:off x="1983025" y="152400"/>
            <a:ext cx="7027400" cy="4904350"/>
          </a:xfrm>
          <a:prstGeom prst="rect">
            <a:avLst/>
          </a:prstGeom>
          <a:noFill/>
          <a:ln>
            <a:noFill/>
          </a:ln>
        </p:spPr>
      </p:pic>
      <p:sp>
        <p:nvSpPr>
          <p:cNvPr id="287" name="Google Shape;287;p23"/>
          <p:cNvSpPr txBox="1"/>
          <p:nvPr/>
        </p:nvSpPr>
        <p:spPr>
          <a:xfrm>
            <a:off x="235475" y="1214600"/>
            <a:ext cx="1549200" cy="10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50"/>
              <a:buFont typeface="Arial"/>
              <a:buNone/>
            </a:pPr>
            <a:r>
              <a:rPr b="0" i="0" lang="en-GB" sz="1650" u="sng" cap="none" strike="noStrike">
                <a:solidFill>
                  <a:srgbClr val="F1C232"/>
                </a:solidFill>
                <a:latin typeface="Arial"/>
                <a:ea typeface="Arial"/>
                <a:cs typeface="Arial"/>
                <a:sym typeface="Arial"/>
              </a:rPr>
              <a:t>Graph between people having heart disease and people not having heart disease</a:t>
            </a:r>
            <a:r>
              <a:rPr b="0" i="0" lang="en-GB" sz="1550" u="none" cap="none" strike="noStrike">
                <a:solidFill>
                  <a:schemeClr val="lt1"/>
                </a:solidFill>
                <a:latin typeface="Courier New"/>
                <a:ea typeface="Courier New"/>
                <a:cs typeface="Courier New"/>
                <a:sym typeface="Courier New"/>
              </a:rPr>
              <a:t> </a:t>
            </a:r>
            <a:endParaRPr b="0" i="0" sz="155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FFFFFF"/>
              </a:solidFill>
              <a:highlight>
                <a:srgbClr val="6AA84F"/>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4"/>
          <p:cNvSpPr txBox="1"/>
          <p:nvPr>
            <p:ph type="title"/>
          </p:nvPr>
        </p:nvSpPr>
        <p:spPr>
          <a:xfrm>
            <a:off x="1185975" y="792450"/>
            <a:ext cx="2202600" cy="90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t/>
            </a:r>
            <a:endParaRPr/>
          </a:p>
        </p:txBody>
      </p:sp>
      <p:sp>
        <p:nvSpPr>
          <p:cNvPr id="293" name="Google Shape;293;p24"/>
          <p:cNvSpPr txBox="1"/>
          <p:nvPr>
            <p:ph idx="1" type="body"/>
          </p:nvPr>
        </p:nvSpPr>
        <p:spPr>
          <a:xfrm>
            <a:off x="6717525" y="2813425"/>
            <a:ext cx="2007900" cy="17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Female not having heart disease has more cholesterol than female having heart disease.</a:t>
            </a:r>
            <a:endParaRPr>
              <a:solidFill>
                <a:srgbClr val="FFFFFF"/>
              </a:solidFill>
            </a:endParaRPr>
          </a:p>
          <a:p>
            <a:pPr indent="0" lvl="0" marL="0" rtl="0" algn="l">
              <a:lnSpc>
                <a:spcPct val="115000"/>
              </a:lnSpc>
              <a:spcBef>
                <a:spcPts val="1600"/>
              </a:spcBef>
              <a:spcAft>
                <a:spcPts val="1600"/>
              </a:spcAft>
              <a:buSzPts val="1300"/>
              <a:buNone/>
            </a:pPr>
            <a:r>
              <a:rPr lang="en-GB">
                <a:solidFill>
                  <a:srgbClr val="FFFFFF"/>
                </a:solidFill>
              </a:rPr>
              <a:t>And same trend can be seen in male.</a:t>
            </a:r>
            <a:endParaRPr>
              <a:solidFill>
                <a:srgbClr val="FFFFFF"/>
              </a:solidFill>
            </a:endParaRPr>
          </a:p>
        </p:txBody>
      </p:sp>
      <p:sp>
        <p:nvSpPr>
          <p:cNvPr id="294" name="Google Shape;294;p24"/>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95" name="Google Shape;295;p24"/>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296" name="Google Shape;296;p24"/>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297" name="Google Shape;297;p24"/>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chemeClr val="lt1"/>
              </a:solidFill>
              <a:latin typeface="Arial"/>
              <a:ea typeface="Arial"/>
              <a:cs typeface="Arial"/>
              <a:sym typeface="Arial"/>
            </a:endParaRPr>
          </a:p>
          <a:p>
            <a:pPr indent="0" lvl="0" marL="0" marR="0" rtl="0" algn="ctr">
              <a:lnSpc>
                <a:spcPct val="100000"/>
              </a:lnSpc>
              <a:spcBef>
                <a:spcPts val="160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p:txBody>
      </p:sp>
      <p:sp>
        <p:nvSpPr>
          <p:cNvPr id="298" name="Google Shape;298;p2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300" name="Google Shape;300;p24"/>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pic>
        <p:nvPicPr>
          <p:cNvPr descr="offset_comp_267026.jpg" id="301" name="Google Shape;301;p24"/>
          <p:cNvPicPr preferRelativeResize="0"/>
          <p:nvPr/>
        </p:nvPicPr>
        <p:blipFill rotWithShape="1">
          <a:blip r:embed="rId3">
            <a:alphaModFix/>
          </a:blip>
          <a:srcRect b="8201" l="26514" r="26312" t="26082"/>
          <a:stretch/>
        </p:blipFill>
        <p:spPr>
          <a:xfrm rot="10800000">
            <a:off x="7489500" y="250"/>
            <a:ext cx="1654500" cy="1536600"/>
          </a:xfrm>
          <a:prstGeom prst="rtTriangle">
            <a:avLst/>
          </a:prstGeom>
          <a:noFill/>
          <a:ln>
            <a:noFill/>
          </a:ln>
        </p:spPr>
      </p:pic>
      <p:pic>
        <p:nvPicPr>
          <p:cNvPr id="302" name="Google Shape;302;p24"/>
          <p:cNvPicPr preferRelativeResize="0"/>
          <p:nvPr/>
        </p:nvPicPr>
        <p:blipFill rotWithShape="1">
          <a:blip r:embed="rId4">
            <a:alphaModFix/>
          </a:blip>
          <a:srcRect b="0" l="0" r="0" t="0"/>
          <a:stretch/>
        </p:blipFill>
        <p:spPr>
          <a:xfrm>
            <a:off x="74375" y="136325"/>
            <a:ext cx="6643150" cy="4846050"/>
          </a:xfrm>
          <a:prstGeom prst="rect">
            <a:avLst/>
          </a:prstGeom>
          <a:noFill/>
          <a:ln>
            <a:noFill/>
          </a:ln>
        </p:spPr>
      </p:pic>
      <p:sp>
        <p:nvSpPr>
          <p:cNvPr id="303" name="Google Shape;303;p24"/>
          <p:cNvSpPr txBox="1"/>
          <p:nvPr/>
        </p:nvSpPr>
        <p:spPr>
          <a:xfrm>
            <a:off x="7089350" y="1313750"/>
            <a:ext cx="15246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sng" cap="none" strike="noStrike">
                <a:solidFill>
                  <a:srgbClr val="F1C232"/>
                </a:solidFill>
                <a:latin typeface="Arial"/>
                <a:ea typeface="Arial"/>
                <a:cs typeface="Arial"/>
                <a:sym typeface="Arial"/>
              </a:rPr>
              <a:t>Graph between Sex and Cholesterol</a:t>
            </a:r>
            <a:endParaRPr b="0" i="0" sz="1600" u="sng" cap="none" strike="noStrike">
              <a:solidFill>
                <a:srgbClr val="F1C23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idx="1" type="body"/>
          </p:nvPr>
        </p:nvSpPr>
        <p:spPr>
          <a:xfrm>
            <a:off x="123950" y="2962150"/>
            <a:ext cx="2082300" cy="145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There can be seen that there are more males having chest pain than female in all the types.</a:t>
            </a:r>
            <a:endParaRPr/>
          </a:p>
        </p:txBody>
      </p:sp>
      <p:pic>
        <p:nvPicPr>
          <p:cNvPr id="309" name="Google Shape;309;p25"/>
          <p:cNvPicPr preferRelativeResize="0"/>
          <p:nvPr/>
        </p:nvPicPr>
        <p:blipFill rotWithShape="1">
          <a:blip r:embed="rId3">
            <a:alphaModFix/>
          </a:blip>
          <a:srcRect b="0" l="0" r="0" t="0"/>
          <a:stretch/>
        </p:blipFill>
        <p:spPr>
          <a:xfrm>
            <a:off x="2206125" y="152400"/>
            <a:ext cx="6878651" cy="4867150"/>
          </a:xfrm>
          <a:prstGeom prst="rect">
            <a:avLst/>
          </a:prstGeom>
          <a:noFill/>
          <a:ln>
            <a:noFill/>
          </a:ln>
        </p:spPr>
      </p:pic>
      <p:sp>
        <p:nvSpPr>
          <p:cNvPr id="310" name="Google Shape;310;p25"/>
          <p:cNvSpPr txBox="1"/>
          <p:nvPr/>
        </p:nvSpPr>
        <p:spPr>
          <a:xfrm>
            <a:off x="235475" y="1512075"/>
            <a:ext cx="1747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sng" cap="none" strike="noStrike">
                <a:solidFill>
                  <a:srgbClr val="F1C232"/>
                </a:solidFill>
                <a:latin typeface="Arial"/>
                <a:ea typeface="Arial"/>
                <a:cs typeface="Arial"/>
                <a:sym typeface="Arial"/>
              </a:rPr>
              <a:t>Graph of chest pain in males and females</a:t>
            </a:r>
            <a:endParaRPr b="0" i="0" sz="1600" u="sng" cap="none" strike="noStrike">
              <a:solidFill>
                <a:srgbClr val="F1C23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